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9"/>
  </p:notesMasterIdLst>
  <p:sldIdLst>
    <p:sldId id="281" r:id="rId5"/>
    <p:sldId id="280"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67" autoAdjust="0"/>
    <p:restoredTop sz="74189" autoAdjust="0"/>
  </p:normalViewPr>
  <p:slideViewPr>
    <p:cSldViewPr snapToGrid="0" snapToObjects="1" showGuides="1">
      <p:cViewPr>
        <p:scale>
          <a:sx n="67" d="100"/>
          <a:sy n="67" d="100"/>
        </p:scale>
        <p:origin x="-1138" y="-5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66D298-3A16-4571-9C6F-C8AAEDB76CE8}" type="doc">
      <dgm:prSet loTypeId="urn:microsoft.com/office/officeart/2005/8/layout/process5" loCatId="process" qsTypeId="urn:microsoft.com/office/officeart/2005/8/quickstyle/3d2" qsCatId="3D" csTypeId="urn:microsoft.com/office/officeart/2005/8/colors/accent0_2" csCatId="mainScheme" phldr="1"/>
      <dgm:spPr/>
      <dgm:t>
        <a:bodyPr/>
        <a:lstStyle/>
        <a:p>
          <a:endParaRPr lang="en-IN"/>
        </a:p>
      </dgm:t>
    </dgm:pt>
    <dgm:pt modelId="{2AC8F66C-2E55-4DBF-A560-9D3BDFF54595}">
      <dgm:prSet phldrT="[Text]"/>
      <dgm:spPr/>
      <dgm:t>
        <a:bodyPr/>
        <a:lstStyle/>
        <a:p>
          <a:r>
            <a:rPr lang="en-IN" b="1" dirty="0"/>
            <a:t>Building Model</a:t>
          </a:r>
        </a:p>
      </dgm:t>
    </dgm:pt>
    <dgm:pt modelId="{11F7AD53-FB8C-4003-BACC-05AF6DF7A17A}" type="parTrans" cxnId="{474ADAA2-B2C9-45FF-94FC-BDF2EED33E62}">
      <dgm:prSet/>
      <dgm:spPr/>
      <dgm:t>
        <a:bodyPr/>
        <a:lstStyle/>
        <a:p>
          <a:endParaRPr lang="en-IN"/>
        </a:p>
      </dgm:t>
    </dgm:pt>
    <dgm:pt modelId="{8A1F3065-AE33-4915-83E4-D9F5F2BA66A9}" type="sibTrans" cxnId="{474ADAA2-B2C9-45FF-94FC-BDF2EED33E62}">
      <dgm:prSet/>
      <dgm:spPr/>
      <dgm:t>
        <a:bodyPr/>
        <a:lstStyle/>
        <a:p>
          <a:endParaRPr lang="en-IN"/>
        </a:p>
      </dgm:t>
    </dgm:pt>
    <dgm:pt modelId="{0DA28993-898D-409D-BB9A-073DC986D182}">
      <dgm:prSet phldrT="[Text]"/>
      <dgm:spPr/>
      <dgm:t>
        <a:bodyPr/>
        <a:lstStyle/>
        <a:p>
          <a:r>
            <a:rPr lang="en-IN" b="1" dirty="0"/>
            <a:t>Evaluating Model</a:t>
          </a:r>
        </a:p>
      </dgm:t>
    </dgm:pt>
    <dgm:pt modelId="{0CD6B3A2-8E75-4090-BAC5-6D8162A35511}" type="parTrans" cxnId="{AE387DC1-35E0-442B-8E4A-E96855977512}">
      <dgm:prSet/>
      <dgm:spPr/>
      <dgm:t>
        <a:bodyPr/>
        <a:lstStyle/>
        <a:p>
          <a:endParaRPr lang="en-IN"/>
        </a:p>
      </dgm:t>
    </dgm:pt>
    <dgm:pt modelId="{094D46B2-AB58-4355-8983-E960E6E763FC}" type="sibTrans" cxnId="{AE387DC1-35E0-442B-8E4A-E96855977512}">
      <dgm:prSet/>
      <dgm:spPr/>
      <dgm:t>
        <a:bodyPr/>
        <a:lstStyle/>
        <a:p>
          <a:endParaRPr lang="en-IN"/>
        </a:p>
      </dgm:t>
    </dgm:pt>
    <dgm:pt modelId="{E516CE23-D397-4F24-AAAE-C3F635EF4D14}">
      <dgm:prSet phldrT="[Text]"/>
      <dgm:spPr/>
      <dgm:t>
        <a:bodyPr/>
        <a:lstStyle/>
        <a:p>
          <a:r>
            <a:rPr lang="en-IN" b="1" dirty="0"/>
            <a:t>Improving Model</a:t>
          </a:r>
        </a:p>
      </dgm:t>
    </dgm:pt>
    <dgm:pt modelId="{9633AB3C-710D-4D4E-88D8-6DCE99E3F926}" type="parTrans" cxnId="{D860EEBF-3406-45A5-A20A-ECD6A3564C63}">
      <dgm:prSet/>
      <dgm:spPr/>
      <dgm:t>
        <a:bodyPr/>
        <a:lstStyle/>
        <a:p>
          <a:endParaRPr lang="en-IN"/>
        </a:p>
      </dgm:t>
    </dgm:pt>
    <dgm:pt modelId="{EC890130-E3A0-4104-B52A-6DF92405DC46}" type="sibTrans" cxnId="{D860EEBF-3406-45A5-A20A-ECD6A3564C63}">
      <dgm:prSet/>
      <dgm:spPr/>
      <dgm:t>
        <a:bodyPr/>
        <a:lstStyle/>
        <a:p>
          <a:endParaRPr lang="en-IN"/>
        </a:p>
      </dgm:t>
    </dgm:pt>
    <dgm:pt modelId="{C6EEE236-3548-4951-A931-B26BAE6AB948}">
      <dgm:prSet phldrT="[Text]"/>
      <dgm:spPr/>
      <dgm:t>
        <a:bodyPr/>
        <a:lstStyle/>
        <a:p>
          <a:r>
            <a:rPr lang="en-IN" b="1" dirty="0"/>
            <a:t>Finding the best performing Classification Model</a:t>
          </a:r>
        </a:p>
      </dgm:t>
    </dgm:pt>
    <dgm:pt modelId="{7AD857E0-7653-4430-8EA7-AED3BA6B8EF8}" type="parTrans" cxnId="{BAF902E0-DC93-4611-8FDF-14AC16D200B8}">
      <dgm:prSet/>
      <dgm:spPr/>
      <dgm:t>
        <a:bodyPr/>
        <a:lstStyle/>
        <a:p>
          <a:endParaRPr lang="en-IN"/>
        </a:p>
      </dgm:t>
    </dgm:pt>
    <dgm:pt modelId="{74FFDFBE-5E82-4591-9E8D-001D4BC027DE}" type="sibTrans" cxnId="{BAF902E0-DC93-4611-8FDF-14AC16D200B8}">
      <dgm:prSet/>
      <dgm:spPr/>
      <dgm:t>
        <a:bodyPr/>
        <a:lstStyle/>
        <a:p>
          <a:endParaRPr lang="en-IN"/>
        </a:p>
      </dgm:t>
    </dgm:pt>
    <dgm:pt modelId="{CC6A3C04-6326-49F8-90B2-D704DE8A5641}" type="pres">
      <dgm:prSet presAssocID="{8666D298-3A16-4571-9C6F-C8AAEDB76CE8}" presName="diagram" presStyleCnt="0">
        <dgm:presLayoutVars>
          <dgm:dir/>
          <dgm:resizeHandles val="exact"/>
        </dgm:presLayoutVars>
      </dgm:prSet>
      <dgm:spPr/>
      <dgm:t>
        <a:bodyPr/>
        <a:lstStyle/>
        <a:p>
          <a:endParaRPr lang="en-IN"/>
        </a:p>
      </dgm:t>
    </dgm:pt>
    <dgm:pt modelId="{8AF56F13-D6B3-40AD-9C27-3FCC458BC82A}" type="pres">
      <dgm:prSet presAssocID="{2AC8F66C-2E55-4DBF-A560-9D3BDFF54595}" presName="node" presStyleLbl="node1" presStyleIdx="0" presStyleCnt="4">
        <dgm:presLayoutVars>
          <dgm:bulletEnabled val="1"/>
        </dgm:presLayoutVars>
      </dgm:prSet>
      <dgm:spPr/>
      <dgm:t>
        <a:bodyPr/>
        <a:lstStyle/>
        <a:p>
          <a:endParaRPr lang="en-IN"/>
        </a:p>
      </dgm:t>
    </dgm:pt>
    <dgm:pt modelId="{EBB45395-3B64-47CA-BDB9-B79820678F46}" type="pres">
      <dgm:prSet presAssocID="{8A1F3065-AE33-4915-83E4-D9F5F2BA66A9}" presName="sibTrans" presStyleLbl="sibTrans2D1" presStyleIdx="0" presStyleCnt="3"/>
      <dgm:spPr/>
      <dgm:t>
        <a:bodyPr/>
        <a:lstStyle/>
        <a:p>
          <a:endParaRPr lang="en-IN"/>
        </a:p>
      </dgm:t>
    </dgm:pt>
    <dgm:pt modelId="{F14F2B34-FB47-4813-BBB9-4A0BDD99968B}" type="pres">
      <dgm:prSet presAssocID="{8A1F3065-AE33-4915-83E4-D9F5F2BA66A9}" presName="connectorText" presStyleLbl="sibTrans2D1" presStyleIdx="0" presStyleCnt="3"/>
      <dgm:spPr/>
      <dgm:t>
        <a:bodyPr/>
        <a:lstStyle/>
        <a:p>
          <a:endParaRPr lang="en-IN"/>
        </a:p>
      </dgm:t>
    </dgm:pt>
    <dgm:pt modelId="{F4B5F076-F20A-4F38-BE5A-CC05C6B2D2CB}" type="pres">
      <dgm:prSet presAssocID="{0DA28993-898D-409D-BB9A-073DC986D182}" presName="node" presStyleLbl="node1" presStyleIdx="1" presStyleCnt="4">
        <dgm:presLayoutVars>
          <dgm:bulletEnabled val="1"/>
        </dgm:presLayoutVars>
      </dgm:prSet>
      <dgm:spPr/>
      <dgm:t>
        <a:bodyPr/>
        <a:lstStyle/>
        <a:p>
          <a:endParaRPr lang="en-IN"/>
        </a:p>
      </dgm:t>
    </dgm:pt>
    <dgm:pt modelId="{74C4B495-278F-49A2-B512-C855FFED4DB6}" type="pres">
      <dgm:prSet presAssocID="{094D46B2-AB58-4355-8983-E960E6E763FC}" presName="sibTrans" presStyleLbl="sibTrans2D1" presStyleIdx="1" presStyleCnt="3"/>
      <dgm:spPr/>
      <dgm:t>
        <a:bodyPr/>
        <a:lstStyle/>
        <a:p>
          <a:endParaRPr lang="en-IN"/>
        </a:p>
      </dgm:t>
    </dgm:pt>
    <dgm:pt modelId="{121EC8A0-4DB2-495D-82A7-B7AE3B285403}" type="pres">
      <dgm:prSet presAssocID="{094D46B2-AB58-4355-8983-E960E6E763FC}" presName="connectorText" presStyleLbl="sibTrans2D1" presStyleIdx="1" presStyleCnt="3"/>
      <dgm:spPr/>
      <dgm:t>
        <a:bodyPr/>
        <a:lstStyle/>
        <a:p>
          <a:endParaRPr lang="en-IN"/>
        </a:p>
      </dgm:t>
    </dgm:pt>
    <dgm:pt modelId="{47F3E51E-BF10-454F-BAE9-E7D5DF247868}" type="pres">
      <dgm:prSet presAssocID="{E516CE23-D397-4F24-AAAE-C3F635EF4D14}" presName="node" presStyleLbl="node1" presStyleIdx="2" presStyleCnt="4">
        <dgm:presLayoutVars>
          <dgm:bulletEnabled val="1"/>
        </dgm:presLayoutVars>
      </dgm:prSet>
      <dgm:spPr/>
      <dgm:t>
        <a:bodyPr/>
        <a:lstStyle/>
        <a:p>
          <a:endParaRPr lang="en-IN"/>
        </a:p>
      </dgm:t>
    </dgm:pt>
    <dgm:pt modelId="{DDD1707C-E99B-4DA6-9909-92527E1B0AFA}" type="pres">
      <dgm:prSet presAssocID="{EC890130-E3A0-4104-B52A-6DF92405DC46}" presName="sibTrans" presStyleLbl="sibTrans2D1" presStyleIdx="2" presStyleCnt="3"/>
      <dgm:spPr/>
      <dgm:t>
        <a:bodyPr/>
        <a:lstStyle/>
        <a:p>
          <a:endParaRPr lang="en-IN"/>
        </a:p>
      </dgm:t>
    </dgm:pt>
    <dgm:pt modelId="{93FE8F45-EF24-452C-81C6-056B3B339C7F}" type="pres">
      <dgm:prSet presAssocID="{EC890130-E3A0-4104-B52A-6DF92405DC46}" presName="connectorText" presStyleLbl="sibTrans2D1" presStyleIdx="2" presStyleCnt="3"/>
      <dgm:spPr/>
      <dgm:t>
        <a:bodyPr/>
        <a:lstStyle/>
        <a:p>
          <a:endParaRPr lang="en-IN"/>
        </a:p>
      </dgm:t>
    </dgm:pt>
    <dgm:pt modelId="{EC5617B4-50A1-4E59-8651-B39C4F7BE2FF}" type="pres">
      <dgm:prSet presAssocID="{C6EEE236-3548-4951-A931-B26BAE6AB948}" presName="node" presStyleLbl="node1" presStyleIdx="3" presStyleCnt="4">
        <dgm:presLayoutVars>
          <dgm:bulletEnabled val="1"/>
        </dgm:presLayoutVars>
      </dgm:prSet>
      <dgm:spPr/>
      <dgm:t>
        <a:bodyPr/>
        <a:lstStyle/>
        <a:p>
          <a:endParaRPr lang="en-IN"/>
        </a:p>
      </dgm:t>
    </dgm:pt>
  </dgm:ptLst>
  <dgm:cxnLst>
    <dgm:cxn modelId="{792A52D9-7D90-471D-9461-DB8CCBB6CE63}" type="presOf" srcId="{C6EEE236-3548-4951-A931-B26BAE6AB948}" destId="{EC5617B4-50A1-4E59-8651-B39C4F7BE2FF}" srcOrd="0" destOrd="0" presId="urn:microsoft.com/office/officeart/2005/8/layout/process5"/>
    <dgm:cxn modelId="{1C38CEEA-C140-4567-BF26-F13A777D62F4}" type="presOf" srcId="{094D46B2-AB58-4355-8983-E960E6E763FC}" destId="{74C4B495-278F-49A2-B512-C855FFED4DB6}" srcOrd="0" destOrd="0" presId="urn:microsoft.com/office/officeart/2005/8/layout/process5"/>
    <dgm:cxn modelId="{4E6E062D-AF4D-4FD3-8843-78CD15945358}" type="presOf" srcId="{0DA28993-898D-409D-BB9A-073DC986D182}" destId="{F4B5F076-F20A-4F38-BE5A-CC05C6B2D2CB}" srcOrd="0" destOrd="0" presId="urn:microsoft.com/office/officeart/2005/8/layout/process5"/>
    <dgm:cxn modelId="{32B36F2C-21B0-46BB-A280-A267612CA01A}" type="presOf" srcId="{2AC8F66C-2E55-4DBF-A560-9D3BDFF54595}" destId="{8AF56F13-D6B3-40AD-9C27-3FCC458BC82A}" srcOrd="0" destOrd="0" presId="urn:microsoft.com/office/officeart/2005/8/layout/process5"/>
    <dgm:cxn modelId="{7ADE42CC-DDA1-4AC7-A69C-8DD034EA2849}" type="presOf" srcId="{8666D298-3A16-4571-9C6F-C8AAEDB76CE8}" destId="{CC6A3C04-6326-49F8-90B2-D704DE8A5641}" srcOrd="0" destOrd="0" presId="urn:microsoft.com/office/officeart/2005/8/layout/process5"/>
    <dgm:cxn modelId="{D860EEBF-3406-45A5-A20A-ECD6A3564C63}" srcId="{8666D298-3A16-4571-9C6F-C8AAEDB76CE8}" destId="{E516CE23-D397-4F24-AAAE-C3F635EF4D14}" srcOrd="2" destOrd="0" parTransId="{9633AB3C-710D-4D4E-88D8-6DCE99E3F926}" sibTransId="{EC890130-E3A0-4104-B52A-6DF92405DC46}"/>
    <dgm:cxn modelId="{BAF902E0-DC93-4611-8FDF-14AC16D200B8}" srcId="{8666D298-3A16-4571-9C6F-C8AAEDB76CE8}" destId="{C6EEE236-3548-4951-A931-B26BAE6AB948}" srcOrd="3" destOrd="0" parTransId="{7AD857E0-7653-4430-8EA7-AED3BA6B8EF8}" sibTransId="{74FFDFBE-5E82-4591-9E8D-001D4BC027DE}"/>
    <dgm:cxn modelId="{0E2D09F6-5D5C-44F7-AEC2-5C5846708BEF}" type="presOf" srcId="{8A1F3065-AE33-4915-83E4-D9F5F2BA66A9}" destId="{F14F2B34-FB47-4813-BBB9-4A0BDD99968B}" srcOrd="1" destOrd="0" presId="urn:microsoft.com/office/officeart/2005/8/layout/process5"/>
    <dgm:cxn modelId="{AE387DC1-35E0-442B-8E4A-E96855977512}" srcId="{8666D298-3A16-4571-9C6F-C8AAEDB76CE8}" destId="{0DA28993-898D-409D-BB9A-073DC986D182}" srcOrd="1" destOrd="0" parTransId="{0CD6B3A2-8E75-4090-BAC5-6D8162A35511}" sibTransId="{094D46B2-AB58-4355-8983-E960E6E763FC}"/>
    <dgm:cxn modelId="{5C1D0F68-1BA1-440D-BFF6-E565466DAED9}" type="presOf" srcId="{EC890130-E3A0-4104-B52A-6DF92405DC46}" destId="{DDD1707C-E99B-4DA6-9909-92527E1B0AFA}" srcOrd="0" destOrd="0" presId="urn:microsoft.com/office/officeart/2005/8/layout/process5"/>
    <dgm:cxn modelId="{248C001D-C48E-4EB2-9F5A-C45092D7FE74}" type="presOf" srcId="{094D46B2-AB58-4355-8983-E960E6E763FC}" destId="{121EC8A0-4DB2-495D-82A7-B7AE3B285403}" srcOrd="1" destOrd="0" presId="urn:microsoft.com/office/officeart/2005/8/layout/process5"/>
    <dgm:cxn modelId="{191AF43B-D8BC-421F-9F17-1A761D549BF8}" type="presOf" srcId="{E516CE23-D397-4F24-AAAE-C3F635EF4D14}" destId="{47F3E51E-BF10-454F-BAE9-E7D5DF247868}" srcOrd="0" destOrd="0" presId="urn:microsoft.com/office/officeart/2005/8/layout/process5"/>
    <dgm:cxn modelId="{D7F84257-D0CC-4335-AE53-6D30D9C16703}" type="presOf" srcId="{EC890130-E3A0-4104-B52A-6DF92405DC46}" destId="{93FE8F45-EF24-452C-81C6-056B3B339C7F}" srcOrd="1" destOrd="0" presId="urn:microsoft.com/office/officeart/2005/8/layout/process5"/>
    <dgm:cxn modelId="{474ADAA2-B2C9-45FF-94FC-BDF2EED33E62}" srcId="{8666D298-3A16-4571-9C6F-C8AAEDB76CE8}" destId="{2AC8F66C-2E55-4DBF-A560-9D3BDFF54595}" srcOrd="0" destOrd="0" parTransId="{11F7AD53-FB8C-4003-BACC-05AF6DF7A17A}" sibTransId="{8A1F3065-AE33-4915-83E4-D9F5F2BA66A9}"/>
    <dgm:cxn modelId="{D8202101-6E8F-462F-B919-0D8E7D67EC80}" type="presOf" srcId="{8A1F3065-AE33-4915-83E4-D9F5F2BA66A9}" destId="{EBB45395-3B64-47CA-BDB9-B79820678F46}" srcOrd="0" destOrd="0" presId="urn:microsoft.com/office/officeart/2005/8/layout/process5"/>
    <dgm:cxn modelId="{B6AACEF3-8F49-4E2F-A2EB-0C2C710C91DD}" type="presParOf" srcId="{CC6A3C04-6326-49F8-90B2-D704DE8A5641}" destId="{8AF56F13-D6B3-40AD-9C27-3FCC458BC82A}" srcOrd="0" destOrd="0" presId="urn:microsoft.com/office/officeart/2005/8/layout/process5"/>
    <dgm:cxn modelId="{B1BD0643-8791-4180-A03E-2512E9D3AEA3}" type="presParOf" srcId="{CC6A3C04-6326-49F8-90B2-D704DE8A5641}" destId="{EBB45395-3B64-47CA-BDB9-B79820678F46}" srcOrd="1" destOrd="0" presId="urn:microsoft.com/office/officeart/2005/8/layout/process5"/>
    <dgm:cxn modelId="{AE09DE0A-25D9-4F85-8DE4-21D4B652D42A}" type="presParOf" srcId="{EBB45395-3B64-47CA-BDB9-B79820678F46}" destId="{F14F2B34-FB47-4813-BBB9-4A0BDD99968B}" srcOrd="0" destOrd="0" presId="urn:microsoft.com/office/officeart/2005/8/layout/process5"/>
    <dgm:cxn modelId="{BE8ADBA0-A93C-4FA9-9FED-64634A049FED}" type="presParOf" srcId="{CC6A3C04-6326-49F8-90B2-D704DE8A5641}" destId="{F4B5F076-F20A-4F38-BE5A-CC05C6B2D2CB}" srcOrd="2" destOrd="0" presId="urn:microsoft.com/office/officeart/2005/8/layout/process5"/>
    <dgm:cxn modelId="{14303B60-63D1-4838-AD51-FE34169422A8}" type="presParOf" srcId="{CC6A3C04-6326-49F8-90B2-D704DE8A5641}" destId="{74C4B495-278F-49A2-B512-C855FFED4DB6}" srcOrd="3" destOrd="0" presId="urn:microsoft.com/office/officeart/2005/8/layout/process5"/>
    <dgm:cxn modelId="{4FDE1A5F-CD9B-4ED6-9FAB-49D8FCCD808D}" type="presParOf" srcId="{74C4B495-278F-49A2-B512-C855FFED4DB6}" destId="{121EC8A0-4DB2-495D-82A7-B7AE3B285403}" srcOrd="0" destOrd="0" presId="urn:microsoft.com/office/officeart/2005/8/layout/process5"/>
    <dgm:cxn modelId="{4CF33349-4D48-4BDA-9DDB-23FF3EF5EC34}" type="presParOf" srcId="{CC6A3C04-6326-49F8-90B2-D704DE8A5641}" destId="{47F3E51E-BF10-454F-BAE9-E7D5DF247868}" srcOrd="4" destOrd="0" presId="urn:microsoft.com/office/officeart/2005/8/layout/process5"/>
    <dgm:cxn modelId="{E6D3DEC3-1CDC-4F37-AD19-35AF4C4715D7}" type="presParOf" srcId="{CC6A3C04-6326-49F8-90B2-D704DE8A5641}" destId="{DDD1707C-E99B-4DA6-9909-92527E1B0AFA}" srcOrd="5" destOrd="0" presId="urn:microsoft.com/office/officeart/2005/8/layout/process5"/>
    <dgm:cxn modelId="{909AE256-8D76-4456-9EDD-CBF091F03368}" type="presParOf" srcId="{DDD1707C-E99B-4DA6-9909-92527E1B0AFA}" destId="{93FE8F45-EF24-452C-81C6-056B3B339C7F}" srcOrd="0" destOrd="0" presId="urn:microsoft.com/office/officeart/2005/8/layout/process5"/>
    <dgm:cxn modelId="{B5386F1F-D6E7-49A3-A02C-94A2DAC22DDD}" type="presParOf" srcId="{CC6A3C04-6326-49F8-90B2-D704DE8A5641}" destId="{EC5617B4-50A1-4E59-8651-B39C4F7BE2FF}" srcOrd="6" destOrd="0" presId="urn:microsoft.com/office/officeart/2005/8/layout/process5"/>
  </dgm:cxnLst>
  <dgm:bg/>
  <dgm:whole>
    <a:effectLst/>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56F13-D6B3-40AD-9C27-3FCC458BC82A}">
      <dsp:nvSpPr>
        <dsp:cNvPr id="0" name=""/>
        <dsp:cNvSpPr/>
      </dsp:nvSpPr>
      <dsp:spPr>
        <a:xfrm>
          <a:off x="271214" y="712"/>
          <a:ext cx="1587752" cy="9526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Building Model</a:t>
          </a:r>
        </a:p>
      </dsp:txBody>
      <dsp:txXfrm>
        <a:off x="299116" y="28614"/>
        <a:ext cx="1531948" cy="896847"/>
      </dsp:txXfrm>
    </dsp:sp>
    <dsp:sp modelId="{EBB45395-3B64-47CA-BDB9-B79820678F46}">
      <dsp:nvSpPr>
        <dsp:cNvPr id="0" name=""/>
        <dsp:cNvSpPr/>
      </dsp:nvSpPr>
      <dsp:spPr>
        <a:xfrm>
          <a:off x="1998689" y="280156"/>
          <a:ext cx="336603" cy="393762"/>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p>
      </dsp:txBody>
      <dsp:txXfrm>
        <a:off x="1998689" y="358908"/>
        <a:ext cx="235622" cy="236258"/>
      </dsp:txXfrm>
    </dsp:sp>
    <dsp:sp modelId="{F4B5F076-F20A-4F38-BE5A-CC05C6B2D2CB}">
      <dsp:nvSpPr>
        <dsp:cNvPr id="0" name=""/>
        <dsp:cNvSpPr/>
      </dsp:nvSpPr>
      <dsp:spPr>
        <a:xfrm>
          <a:off x="2494068" y="712"/>
          <a:ext cx="1587752" cy="9526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Evaluating Model</a:t>
          </a:r>
        </a:p>
      </dsp:txBody>
      <dsp:txXfrm>
        <a:off x="2521970" y="28614"/>
        <a:ext cx="1531948" cy="896847"/>
      </dsp:txXfrm>
    </dsp:sp>
    <dsp:sp modelId="{74C4B495-278F-49A2-B512-C855FFED4DB6}">
      <dsp:nvSpPr>
        <dsp:cNvPr id="0" name=""/>
        <dsp:cNvSpPr/>
      </dsp:nvSpPr>
      <dsp:spPr>
        <a:xfrm rot="5400000">
          <a:off x="3119642" y="1064506"/>
          <a:ext cx="336603" cy="393762"/>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p>
      </dsp:txBody>
      <dsp:txXfrm rot="-5400000">
        <a:off x="3169815" y="1093086"/>
        <a:ext cx="236258" cy="235622"/>
      </dsp:txXfrm>
    </dsp:sp>
    <dsp:sp modelId="{47F3E51E-BF10-454F-BAE9-E7D5DF247868}">
      <dsp:nvSpPr>
        <dsp:cNvPr id="0" name=""/>
        <dsp:cNvSpPr/>
      </dsp:nvSpPr>
      <dsp:spPr>
        <a:xfrm>
          <a:off x="2494068" y="1588465"/>
          <a:ext cx="1587752" cy="9526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Improving Model</a:t>
          </a:r>
        </a:p>
      </dsp:txBody>
      <dsp:txXfrm>
        <a:off x="2521970" y="1616367"/>
        <a:ext cx="1531948" cy="896847"/>
      </dsp:txXfrm>
    </dsp:sp>
    <dsp:sp modelId="{DDD1707C-E99B-4DA6-9909-92527E1B0AFA}">
      <dsp:nvSpPr>
        <dsp:cNvPr id="0" name=""/>
        <dsp:cNvSpPr/>
      </dsp:nvSpPr>
      <dsp:spPr>
        <a:xfrm rot="10800000">
          <a:off x="2017742" y="1867909"/>
          <a:ext cx="336603" cy="393762"/>
        </a:xfrm>
        <a:prstGeom prst="rightArrow">
          <a:avLst>
            <a:gd name="adj1" fmla="val 60000"/>
            <a:gd name="adj2" fmla="val 50000"/>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IN" sz="1100" kern="1200"/>
        </a:p>
      </dsp:txBody>
      <dsp:txXfrm rot="10800000">
        <a:off x="2118723" y="1946661"/>
        <a:ext cx="235622" cy="236258"/>
      </dsp:txXfrm>
    </dsp:sp>
    <dsp:sp modelId="{EC5617B4-50A1-4E59-8651-B39C4F7BE2FF}">
      <dsp:nvSpPr>
        <dsp:cNvPr id="0" name=""/>
        <dsp:cNvSpPr/>
      </dsp:nvSpPr>
      <dsp:spPr>
        <a:xfrm>
          <a:off x="271214" y="1588465"/>
          <a:ext cx="1587752" cy="95265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Finding the best performing Classification Model</a:t>
          </a:r>
        </a:p>
      </dsp:txBody>
      <dsp:txXfrm>
        <a:off x="299116" y="1616367"/>
        <a:ext cx="1531948" cy="8968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25600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8885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10218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xmlns=""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xmlns=""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xmlns=""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xmlns=""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xmlns=""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xmlns=""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xmlns=""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xmlns=""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xmlns=""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xmlns=""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xmlns=""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xmlns=""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xmlns=""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jpe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20.png"/><Relationship Id="rId5" Type="http://schemas.openxmlformats.org/officeDocument/2006/relationships/image" Target="../media/image12.png"/><Relationship Id="rId15" Type="http://schemas.openxmlformats.org/officeDocument/2006/relationships/hyperlink" Target="https://github.com/ashashet/Data-Science-Project/blob/master/Week%201%20Introduction/Data%20Collection%20API.ipynb" TargetMode="External"/><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6.png"/><Relationship Id="rId14" Type="http://schemas.openxmlformats.org/officeDocument/2006/relationships/image" Target="../media/image23.jpe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hyperlink" Target="https://github.com/ashashet/Data-Science-Project/blob/master/Week%201%20Introduction/Data%20Collection%20Web%20Scrapping.ipynb" TargetMode="External"/><Relationship Id="rId4" Type="http://schemas.openxmlformats.org/officeDocument/2006/relationships/image" Target="../media/image24.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ashashet/Data-Science-Project/blob/master/Week%201%20Introduction/Data%20Wrangling.ipynb" TargetMode="External"/><Relationship Id="rId3" Type="http://schemas.microsoft.com/office/2007/relationships/hdphoto" Target="../media/hdphoto2.wdp"/><Relationship Id="rId7"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ashashet/Data-Science-Project/blob/master/Week%201%20Introduction/Data%20Wrangling.ipynb" TargetMode="External"/><Relationship Id="rId3" Type="http://schemas.microsoft.com/office/2007/relationships/hdphoto" Target="../media/hdphoto2.wdp"/><Relationship Id="rId7"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github.com/ashashet/Data-Science-Project/blob/master/Week%202%20Exploratory%20Data%20Analysis/EDA%20with%20Visualization.ipynb" TargetMode="Externa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hyperlink" Target="https://github.com/ashashet/Data-Science-Project/blob/master/Week%202%20Exploratory%20Data%20Analysis/EDA%20with%20SQL.ipynb"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hyperlink" Target="https://github.com/ashashet/Data-Science-Project/blob/master/Week%203%20Interactive%20Visual%20Analytics%20and%20Dashboard/Interactive%20Visual%20Analytics%20with%20Folium.ipynb"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hyperlink" Target="https://github.com/ashashet/Data-Science-Project/blob/master/Week%203%20Interactive%20Visual%20Analytics%20and%20Dashboard/spacex_dash_app.py" TargetMode="Externa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ashashet/Data-Science-Project/blob/master/Week%204%20Predictive%20Analysis(Classification)/Machine%20Learning%20Prediction.ipynb" TargetMode="External"/></Relationships>
</file>

<file path=ppt/slides/_rels/slide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8.png"/><Relationship Id="rId18" Type="http://schemas.openxmlformats.org/officeDocument/2006/relationships/customXml" Target="../ink/ink17.xml"/><Relationship Id="rId3" Type="http://schemas.microsoft.com/office/2007/relationships/hdphoto" Target="../media/hdphoto2.wdp"/><Relationship Id="rId7" Type="http://schemas.openxmlformats.org/officeDocument/2006/relationships/image" Target="../media/image5.png"/><Relationship Id="rId12" Type="http://schemas.openxmlformats.org/officeDocument/2006/relationships/customXml" Target="../ink/ink12.xml"/><Relationship Id="rId17" Type="http://schemas.openxmlformats.org/officeDocument/2006/relationships/customXml" Target="../ink/ink16.xml"/><Relationship Id="rId2" Type="http://schemas.openxmlformats.org/officeDocument/2006/relationships/image" Target="../media/image7.png"/><Relationship Id="rId16" Type="http://schemas.openxmlformats.org/officeDocument/2006/relationships/customXml" Target="../ink/ink15.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14.xml"/><Relationship Id="rId10" Type="http://schemas.openxmlformats.org/officeDocument/2006/relationships/customXml" Target="../ink/ink11.xml"/><Relationship Id="rId4" Type="http://schemas.openxmlformats.org/officeDocument/2006/relationships/customXml" Target="../ink/ink9.xml"/><Relationship Id="rId9" Type="http://schemas.openxmlformats.org/officeDocument/2006/relationships/image" Target="../../clipboard/media/image5.png"/><Relationship Id="rId14" Type="http://schemas.openxmlformats.org/officeDocument/2006/relationships/customXml" Target="../ink/ink13.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2.wdp"/><Relationship Id="rId7" Type="http://schemas.openxmlformats.org/officeDocument/2006/relationships/image" Target="../media/image71.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77.png"/><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github.com/ashashet/Data-Science-Project"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taking off from a launch pad with Kennedy Space Center in the background&#10;&#10;Description automatically generated">
            <a:extLst>
              <a:ext uri="{FF2B5EF4-FFF2-40B4-BE49-F238E27FC236}">
                <a16:creationId xmlns:a16="http://schemas.microsoft.com/office/drawing/2014/main" xmlns="" id="{278C404A-8711-2BE6-D919-408141ED26E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19000"/>
                    </a14:imgEffect>
                    <a14:imgEffect>
                      <a14:brightnessContrast bright="4000" contrast="21000"/>
                    </a14:imgEffect>
                  </a14:imgLayer>
                </a14:imgProps>
              </a:ext>
            </a:extLst>
          </a:blip>
          <a:srcRect l="14811" t="34" r="-92" b="-34"/>
          <a:stretch/>
        </p:blipFill>
        <p:spPr>
          <a:xfrm>
            <a:off x="0" y="-5888"/>
            <a:ext cx="12190351" cy="6863888"/>
          </a:xfrm>
          <a:prstGeom prst="rect">
            <a:avLst/>
          </a:prstGeom>
        </p:spPr>
      </p:pic>
      <p:sp>
        <p:nvSpPr>
          <p:cNvPr id="4" name="TextBox 3">
            <a:extLst>
              <a:ext uri="{FF2B5EF4-FFF2-40B4-BE49-F238E27FC236}">
                <a16:creationId xmlns:a16="http://schemas.microsoft.com/office/drawing/2014/main" xmlns="" id="{A81CD231-BCA6-5EE3-2EE2-AB42AB7EFAFC}"/>
              </a:ext>
            </a:extLst>
          </p:cNvPr>
          <p:cNvSpPr txBox="1"/>
          <p:nvPr/>
        </p:nvSpPr>
        <p:spPr>
          <a:xfrm>
            <a:off x="4667251" y="624727"/>
            <a:ext cx="7844117"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i="1" u="sng" baseline="0">
                <a:solidFill>
                  <a:srgbClr val="FFFFFF"/>
                </a:solidFill>
                <a:latin typeface="Cambria"/>
              </a:rPr>
              <a:t>Falcon 9 Landing Analysis: </a:t>
            </a:r>
            <a:r>
              <a:rPr lang="en-US" sz="4400">
                <a:latin typeface="Cambria"/>
                <a:ea typeface="Cambria"/>
                <a:cs typeface="Cambria"/>
              </a:rPr>
              <a:t>​</a:t>
            </a:r>
            <a:br>
              <a:rPr lang="en-US" sz="4400">
                <a:latin typeface="Cambria"/>
                <a:ea typeface="Cambria"/>
                <a:cs typeface="Cambria"/>
              </a:rPr>
            </a:br>
            <a:r>
              <a:rPr lang="en-US" sz="4400" b="1" i="1" u="sng" baseline="0">
                <a:solidFill>
                  <a:srgbClr val="FFFFFF"/>
                </a:solidFill>
                <a:latin typeface="Cambria"/>
              </a:rPr>
              <a:t>A Data Science Approach at SpaceX</a:t>
            </a:r>
            <a:r>
              <a:rPr lang="en-US" sz="4400">
                <a:latin typeface="Cambria"/>
                <a:ea typeface="Cambria"/>
                <a:cs typeface="Cambria"/>
              </a:rPr>
              <a:t>​</a:t>
            </a:r>
            <a:endParaRPr lang="en-GB"/>
          </a:p>
        </p:txBody>
      </p:sp>
      <p:sp>
        <p:nvSpPr>
          <p:cNvPr id="2" name="TextBox 1"/>
          <p:cNvSpPr txBox="1"/>
          <p:nvPr/>
        </p:nvSpPr>
        <p:spPr>
          <a:xfrm>
            <a:off x="7492482" y="6334780"/>
            <a:ext cx="5832170" cy="523220"/>
          </a:xfrm>
          <a:prstGeom prst="rect">
            <a:avLst/>
          </a:prstGeom>
          <a:noFill/>
          <a:ln>
            <a:noFill/>
          </a:ln>
        </p:spPr>
        <p:txBody>
          <a:bodyPr wrap="square" rtlCol="0">
            <a:spAutoFit/>
          </a:bodyPr>
          <a:lstStyle/>
          <a:p>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Asha A </a:t>
            </a:r>
            <a:r>
              <a:rPr lang="en-US" sz="28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Shet</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May 31</a:t>
            </a:r>
            <a:r>
              <a:rPr lang="en-US" sz="2800" b="1" baseline="30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st</a:t>
            </a:r>
            <a:r>
              <a:rPr lang="en-US"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2024</a:t>
            </a:r>
          </a:p>
        </p:txBody>
      </p:sp>
    </p:spTree>
    <p:extLst>
      <p:ext uri="{BB962C8B-B14F-4D97-AF65-F5344CB8AC3E}">
        <p14:creationId xmlns:p14="http://schemas.microsoft.com/office/powerpoint/2010/main" val="24857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2156D24F-2102-851D-A86E-F489DD0F91F2}"/>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2" name="Title 1">
            <a:extLst>
              <a:ext uri="{FF2B5EF4-FFF2-40B4-BE49-F238E27FC236}">
                <a16:creationId xmlns:a16="http://schemas.microsoft.com/office/drawing/2014/main" xmlns="" id="{23D67101-38FC-FEF6-B310-B31BCD24F444}"/>
              </a:ext>
            </a:extLst>
          </p:cNvPr>
          <p:cNvSpPr>
            <a:spLocks noGrp="1"/>
          </p:cNvSpPr>
          <p:nvPr>
            <p:ph type="ctrTitle"/>
          </p:nvPr>
        </p:nvSpPr>
        <p:spPr>
          <a:xfrm>
            <a:off x="1355912" y="517245"/>
            <a:ext cx="9144000" cy="2387600"/>
          </a:xfrm>
        </p:spPr>
        <p:txBody>
          <a:bodyPr>
            <a:normAutofit/>
          </a:bodyPr>
          <a:lstStyle/>
          <a:p>
            <a:r>
              <a:rPr lang="en-GB" sz="2800" b="1" dirty="0" err="1">
                <a:solidFill>
                  <a:schemeClr val="tx1"/>
                </a:solidFill>
                <a:latin typeface="+mj-lt"/>
              </a:rPr>
              <a:t>SpaceX</a:t>
            </a:r>
            <a:r>
              <a:rPr lang="en-GB" sz="2800" b="1" dirty="0">
                <a:solidFill>
                  <a:schemeClr val="tx1"/>
                </a:solidFill>
                <a:latin typeface="+mj-lt"/>
              </a:rPr>
              <a:t> API</a:t>
            </a:r>
            <a:endParaRPr lang="en-GB" dirty="0">
              <a:solidFill>
                <a:schemeClr val="tx1"/>
              </a:solidFill>
              <a:latin typeface="+mj-lt"/>
            </a:endParaRPr>
          </a:p>
        </p:txBody>
      </p:sp>
      <p:pic>
        <p:nvPicPr>
          <p:cNvPr id="4" name="Picture 3" descr="A white sign with blue text&#10;&#10;Description automatically generated">
            <a:extLst>
              <a:ext uri="{FF2B5EF4-FFF2-40B4-BE49-F238E27FC236}">
                <a16:creationId xmlns:a16="http://schemas.microsoft.com/office/drawing/2014/main" xmlns="" id="{04127175-336A-B578-BF98-1A2CCD12D15E}"/>
              </a:ext>
            </a:extLst>
          </p:cNvPr>
          <p:cNvPicPr>
            <a:picLocks noChangeAspect="1"/>
          </p:cNvPicPr>
          <p:nvPr/>
        </p:nvPicPr>
        <p:blipFill>
          <a:blip r:embed="rId4"/>
          <a:stretch>
            <a:fillRect/>
          </a:stretch>
        </p:blipFill>
        <p:spPr>
          <a:xfrm>
            <a:off x="1796584" y="3565151"/>
            <a:ext cx="8867775" cy="1924050"/>
          </a:xfrm>
          <a:prstGeom prst="rect">
            <a:avLst/>
          </a:prstGeom>
          <a:effectLst/>
        </p:spPr>
      </p:pic>
      <p:sp>
        <p:nvSpPr>
          <p:cNvPr id="6" name="TextBox 5">
            <a:extLst>
              <a:ext uri="{FF2B5EF4-FFF2-40B4-BE49-F238E27FC236}">
                <a16:creationId xmlns:a16="http://schemas.microsoft.com/office/drawing/2014/main" xmlns="" id="{2EFB4085-91C6-F053-7EE0-909E46A25281}"/>
              </a:ext>
            </a:extLst>
          </p:cNvPr>
          <p:cNvSpPr txBox="1"/>
          <p:nvPr/>
        </p:nvSpPr>
        <p:spPr>
          <a:xfrm>
            <a:off x="3974597" y="5497993"/>
            <a:ext cx="4511748"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ct val="0"/>
              </a:spcBef>
            </a:pPr>
            <a:r>
              <a:rPr lang="en-GB" sz="2800" b="1" dirty="0">
                <a:latin typeface="+mj-lt"/>
                <a:ea typeface="IBM Plex Mono SemiBold" panose="020B0709050203000203" pitchFamily="49" charset="0"/>
                <a:cs typeface="IBM Plex Mono SemiBold" panose="020B0709050203000203" pitchFamily="49" charset="0"/>
              </a:rPr>
              <a:t>Web</a:t>
            </a:r>
            <a:r>
              <a:rPr lang="en-GB" sz="2800" b="1" dirty="0">
                <a:solidFill>
                  <a:schemeClr val="bg1"/>
                </a:solidFill>
                <a:latin typeface="+mj-lt"/>
                <a:ea typeface="IBM Plex Mono SemiBold" panose="020B0709050203000203" pitchFamily="49" charset="0"/>
                <a:cs typeface="IBM Plex Mono SemiBold" panose="020B0709050203000203" pitchFamily="49" charset="0"/>
              </a:rPr>
              <a:t> </a:t>
            </a:r>
            <a:r>
              <a:rPr lang="en-GB" sz="2800" b="1" dirty="0">
                <a:latin typeface="+mj-lt"/>
                <a:ea typeface="IBM Plex Mono SemiBold" panose="020B0709050203000203" pitchFamily="49" charset="0"/>
                <a:cs typeface="IBM Plex Mono SemiBold" panose="020B0709050203000203" pitchFamily="49" charset="0"/>
              </a:rPr>
              <a:t>Scrapping</a:t>
            </a:r>
          </a:p>
        </p:txBody>
      </p:sp>
      <p:pic>
        <p:nvPicPr>
          <p:cNvPr id="7" name="Picture 6">
            <a:extLst>
              <a:ext uri="{FF2B5EF4-FFF2-40B4-BE49-F238E27FC236}">
                <a16:creationId xmlns:a16="http://schemas.microsoft.com/office/drawing/2014/main" xmlns="" id="{A488F033-96CB-DBB1-EBE5-5A4AF5E50F75}"/>
              </a:ext>
            </a:extLst>
          </p:cNvPr>
          <p:cNvPicPr>
            <a:picLocks noChangeAspect="1"/>
          </p:cNvPicPr>
          <p:nvPr/>
        </p:nvPicPr>
        <p:blipFill>
          <a:blip r:embed="rId5"/>
          <a:stretch>
            <a:fillRect/>
          </a:stretch>
        </p:blipFill>
        <p:spPr>
          <a:xfrm>
            <a:off x="1628775" y="514070"/>
            <a:ext cx="8934450" cy="1952625"/>
          </a:xfrm>
          <a:prstGeom prst="rect">
            <a:avLst/>
          </a:prstGeom>
          <a:effectLst/>
        </p:spPr>
      </p:pic>
    </p:spTree>
    <p:extLst>
      <p:ext uri="{BB962C8B-B14F-4D97-AF65-F5344CB8AC3E}">
        <p14:creationId xmlns:p14="http://schemas.microsoft.com/office/powerpoint/2010/main" val="282442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2565722B-BF3B-9958-1D96-E39A975E03EF}"/>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9" name="TextBox 8">
            <a:extLst>
              <a:ext uri="{FF2B5EF4-FFF2-40B4-BE49-F238E27FC236}">
                <a16:creationId xmlns:a16="http://schemas.microsoft.com/office/drawing/2014/main" xmlns="" id="{C7165211-8E07-B2DF-582C-81341E8E8A0D}"/>
              </a:ext>
            </a:extLst>
          </p:cNvPr>
          <p:cNvSpPr txBox="1"/>
          <p:nvPr/>
        </p:nvSpPr>
        <p:spPr>
          <a:xfrm>
            <a:off x="644337" y="420220"/>
            <a:ext cx="11357159" cy="8433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u="sng" dirty="0">
                <a:latin typeface="+mj-lt"/>
                <a:ea typeface="+mn-lt"/>
                <a:cs typeface="+mn-lt"/>
              </a:rPr>
              <a:t>Data Collection-SpaceX Rest API</a:t>
            </a:r>
            <a:endParaRPr lang="en-US" sz="2000" b="1" u="sng" dirty="0">
              <a:latin typeface="+mj-lt"/>
            </a:endParaRPr>
          </a:p>
          <a:p>
            <a:endParaRPr lang="en-GB" b="1" dirty="0">
              <a:solidFill>
                <a:srgbClr val="FFFFFF"/>
              </a:solidFill>
              <a:latin typeface="+mj-lt"/>
              <a:ea typeface="+mn-lt"/>
              <a:cs typeface="+mn-lt"/>
            </a:endParaRPr>
          </a:p>
          <a:p>
            <a:pPr marL="342900" indent="-342900">
              <a:buAutoNum type="arabicPeriod"/>
            </a:pPr>
            <a:r>
              <a:rPr lang="en-GB" b="1" dirty="0">
                <a:solidFill>
                  <a:srgbClr val="002060"/>
                </a:solidFill>
                <a:latin typeface="+mj-lt"/>
                <a:ea typeface="+mn-lt"/>
                <a:cs typeface="+mn-lt"/>
              </a:rPr>
              <a:t>Make a GET response to the SpaceX API.</a:t>
            </a:r>
            <a:endParaRPr lang="en-GB" b="1" dirty="0">
              <a:solidFill>
                <a:srgbClr val="002060"/>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r>
              <a:rPr lang="en-GB" b="1" dirty="0">
                <a:solidFill>
                  <a:srgbClr val="002060"/>
                </a:solidFill>
                <a:latin typeface="+mj-lt"/>
                <a:ea typeface="+mn-lt"/>
                <a:cs typeface="+mn-lt"/>
              </a:rPr>
              <a:t>Convert the response to a .</a:t>
            </a:r>
            <a:r>
              <a:rPr lang="en-GB" b="1" dirty="0" err="1">
                <a:solidFill>
                  <a:srgbClr val="002060"/>
                </a:solidFill>
                <a:latin typeface="+mj-lt"/>
                <a:ea typeface="+mn-lt"/>
                <a:cs typeface="+mn-lt"/>
              </a:rPr>
              <a:t>json</a:t>
            </a:r>
            <a:r>
              <a:rPr lang="en-GB" b="1" dirty="0">
                <a:solidFill>
                  <a:srgbClr val="002060"/>
                </a:solidFill>
                <a:latin typeface="+mj-lt"/>
                <a:ea typeface="+mn-lt"/>
                <a:cs typeface="+mn-lt"/>
              </a:rPr>
              <a:t> file then to Pandas </a:t>
            </a:r>
          </a:p>
          <a:p>
            <a:r>
              <a:rPr lang="en-GB" b="1" dirty="0">
                <a:solidFill>
                  <a:srgbClr val="002060"/>
                </a:solidFill>
                <a:latin typeface="+mj-lt"/>
                <a:ea typeface="+mn-lt"/>
                <a:cs typeface="+mn-lt"/>
              </a:rPr>
              <a:t>                                   </a:t>
            </a:r>
            <a:r>
              <a:rPr lang="en-GB" b="1" dirty="0" err="1">
                <a:solidFill>
                  <a:srgbClr val="002060"/>
                </a:solidFill>
                <a:latin typeface="+mj-lt"/>
                <a:ea typeface="+mn-lt"/>
                <a:cs typeface="+mn-lt"/>
              </a:rPr>
              <a:t>DataFrame</a:t>
            </a:r>
            <a:r>
              <a:rPr lang="en-GB" b="1" dirty="0">
                <a:solidFill>
                  <a:srgbClr val="002060"/>
                </a:solidFill>
                <a:latin typeface="+mj-lt"/>
                <a:ea typeface="+mn-lt"/>
                <a:cs typeface="+mn-lt"/>
              </a:rPr>
              <a:t>. </a:t>
            </a:r>
          </a:p>
          <a:p>
            <a:endParaRPr lang="en-GB" b="1" dirty="0">
              <a:solidFill>
                <a:srgbClr val="002060"/>
              </a:solidFill>
              <a:latin typeface="+mj-lt"/>
              <a:ea typeface="+mn-lt"/>
              <a:cs typeface="+mn-lt"/>
            </a:endParaRPr>
          </a:p>
          <a:p>
            <a:endParaRPr lang="en-GB" b="1" dirty="0">
              <a:solidFill>
                <a:srgbClr val="002060"/>
              </a:solidFill>
              <a:latin typeface="+mj-lt"/>
              <a:ea typeface="+mn-lt"/>
              <a:cs typeface="+mn-lt"/>
            </a:endParaRPr>
          </a:p>
          <a:p>
            <a:endParaRPr lang="en-GB" b="1" dirty="0">
              <a:solidFill>
                <a:srgbClr val="002060"/>
              </a:solidFill>
              <a:latin typeface="+mj-lt"/>
            </a:endParaRPr>
          </a:p>
          <a:p>
            <a:r>
              <a:rPr lang="en-GB" b="1" dirty="0">
                <a:solidFill>
                  <a:srgbClr val="002060"/>
                </a:solidFill>
                <a:latin typeface="+mj-lt"/>
              </a:rPr>
              <a:t>3.   </a:t>
            </a:r>
            <a:r>
              <a:rPr lang="en-GB" b="1" dirty="0">
                <a:solidFill>
                  <a:srgbClr val="002060"/>
                </a:solidFill>
                <a:latin typeface="+mj-lt"/>
                <a:ea typeface="+mn-lt"/>
                <a:cs typeface="+mn-lt"/>
              </a:rPr>
              <a:t>Using custom functions to clean data</a:t>
            </a:r>
            <a:endParaRPr lang="en-GB" b="1" dirty="0">
              <a:solidFill>
                <a:srgbClr val="002060"/>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a typeface="+mn-lt"/>
              <a:cs typeface="+mn-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endParaRPr lang="en-GB" b="1" dirty="0">
              <a:solidFill>
                <a:srgbClr val="FFFFFF"/>
              </a:solidFill>
              <a:latin typeface="+mj-lt"/>
            </a:endParaRPr>
          </a:p>
          <a:p>
            <a:pPr marL="342900" indent="-342900">
              <a:buAutoNum type="arabicPeriod"/>
            </a:pPr>
            <a:endParaRPr lang="en-GB" b="1" dirty="0">
              <a:solidFill>
                <a:srgbClr val="FFFFFF"/>
              </a:solidFill>
              <a:latin typeface="+mj-lt"/>
            </a:endParaRPr>
          </a:p>
          <a:p>
            <a:endParaRPr lang="en-GB" b="1" dirty="0">
              <a:solidFill>
                <a:srgbClr val="FFFFFF"/>
              </a:solidFill>
              <a:latin typeface="+mj-lt"/>
            </a:endParaRPr>
          </a:p>
        </p:txBody>
      </p:sp>
      <p:pic>
        <p:nvPicPr>
          <p:cNvPr id="11" name="Picture 10" descr="A black and orange text&#10;&#10;Description automatically generated">
            <a:extLst>
              <a:ext uri="{FF2B5EF4-FFF2-40B4-BE49-F238E27FC236}">
                <a16:creationId xmlns:a16="http://schemas.microsoft.com/office/drawing/2014/main" xmlns="" id="{F8474CDF-8F1D-2EF5-84B3-6E17D9F53775}"/>
              </a:ext>
            </a:extLst>
          </p:cNvPr>
          <p:cNvPicPr>
            <a:picLocks noChangeAspect="1"/>
          </p:cNvPicPr>
          <p:nvPr/>
        </p:nvPicPr>
        <p:blipFill>
          <a:blip r:embed="rId5"/>
          <a:stretch>
            <a:fillRect/>
          </a:stretch>
        </p:blipFill>
        <p:spPr>
          <a:xfrm>
            <a:off x="1007689" y="1379862"/>
            <a:ext cx="4967007" cy="572406"/>
          </a:xfrm>
          <a:prstGeom prst="rect">
            <a:avLst/>
          </a:prstGeom>
          <a:ln>
            <a:solidFill>
              <a:schemeClr val="bg1"/>
            </a:solidFill>
          </a:ln>
        </p:spPr>
      </p:pic>
      <p:pic>
        <p:nvPicPr>
          <p:cNvPr id="12" name="Picture 11">
            <a:extLst>
              <a:ext uri="{FF2B5EF4-FFF2-40B4-BE49-F238E27FC236}">
                <a16:creationId xmlns:a16="http://schemas.microsoft.com/office/drawing/2014/main" xmlns="" id="{6AA266A7-97B6-EB42-277C-E11F653E1AE5}"/>
              </a:ext>
            </a:extLst>
          </p:cNvPr>
          <p:cNvPicPr>
            <a:picLocks noChangeAspect="1"/>
          </p:cNvPicPr>
          <p:nvPr/>
        </p:nvPicPr>
        <p:blipFill>
          <a:blip r:embed="rId6"/>
          <a:stretch>
            <a:fillRect/>
          </a:stretch>
        </p:blipFill>
        <p:spPr>
          <a:xfrm>
            <a:off x="1610870" y="2047189"/>
            <a:ext cx="3390900" cy="438150"/>
          </a:xfrm>
          <a:prstGeom prst="rect">
            <a:avLst/>
          </a:prstGeom>
          <a:ln>
            <a:solidFill>
              <a:schemeClr val="bg1"/>
            </a:solidFill>
          </a:ln>
        </p:spPr>
      </p:pic>
      <p:pic>
        <p:nvPicPr>
          <p:cNvPr id="13" name="Picture 12" descr="A black background with white text&#10;&#10;Description automatically generated">
            <a:extLst>
              <a:ext uri="{FF2B5EF4-FFF2-40B4-BE49-F238E27FC236}">
                <a16:creationId xmlns:a16="http://schemas.microsoft.com/office/drawing/2014/main" xmlns="" id="{8C8E8BF5-37F9-672D-8366-37299EB178EB}"/>
              </a:ext>
            </a:extLst>
          </p:cNvPr>
          <p:cNvPicPr>
            <a:picLocks noChangeAspect="1"/>
          </p:cNvPicPr>
          <p:nvPr/>
        </p:nvPicPr>
        <p:blipFill>
          <a:blip r:embed="rId7"/>
          <a:stretch>
            <a:fillRect/>
          </a:stretch>
        </p:blipFill>
        <p:spPr>
          <a:xfrm>
            <a:off x="1259543" y="3282325"/>
            <a:ext cx="4114800" cy="609600"/>
          </a:xfrm>
          <a:prstGeom prst="rect">
            <a:avLst/>
          </a:prstGeom>
          <a:ln>
            <a:solidFill>
              <a:schemeClr val="bg1"/>
            </a:solidFill>
          </a:ln>
        </p:spPr>
      </p:pic>
      <p:pic>
        <p:nvPicPr>
          <p:cNvPr id="14" name="Picture 13" descr="A black background with green and white text&#10;&#10;Description automatically generated">
            <a:extLst>
              <a:ext uri="{FF2B5EF4-FFF2-40B4-BE49-F238E27FC236}">
                <a16:creationId xmlns:a16="http://schemas.microsoft.com/office/drawing/2014/main" xmlns="" id="{C90AE7A4-D3C7-1DC7-8B8B-1B2C3AA81E82}"/>
              </a:ext>
            </a:extLst>
          </p:cNvPr>
          <p:cNvPicPr>
            <a:picLocks noChangeAspect="1"/>
          </p:cNvPicPr>
          <p:nvPr/>
        </p:nvPicPr>
        <p:blipFill>
          <a:blip r:embed="rId8"/>
          <a:stretch>
            <a:fillRect/>
          </a:stretch>
        </p:blipFill>
        <p:spPr>
          <a:xfrm>
            <a:off x="2226889" y="4390447"/>
            <a:ext cx="1981200" cy="552450"/>
          </a:xfrm>
          <a:prstGeom prst="rect">
            <a:avLst/>
          </a:prstGeom>
          <a:ln>
            <a:solidFill>
              <a:schemeClr val="bg1"/>
            </a:solidFill>
          </a:ln>
        </p:spPr>
      </p:pic>
      <p:pic>
        <p:nvPicPr>
          <p:cNvPr id="15" name="Picture 14" descr="A black background with white text&#10;&#10;Description automatically generated">
            <a:extLst>
              <a:ext uri="{FF2B5EF4-FFF2-40B4-BE49-F238E27FC236}">
                <a16:creationId xmlns:a16="http://schemas.microsoft.com/office/drawing/2014/main" xmlns="" id="{792E08F2-BB0C-0F7F-33B1-27FFBA257396}"/>
              </a:ext>
            </a:extLst>
          </p:cNvPr>
          <p:cNvPicPr>
            <a:picLocks noChangeAspect="1"/>
          </p:cNvPicPr>
          <p:nvPr/>
        </p:nvPicPr>
        <p:blipFill>
          <a:blip r:embed="rId9"/>
          <a:stretch>
            <a:fillRect/>
          </a:stretch>
        </p:blipFill>
        <p:spPr>
          <a:xfrm>
            <a:off x="3673095" y="5002025"/>
            <a:ext cx="1571625" cy="542925"/>
          </a:xfrm>
          <a:prstGeom prst="rect">
            <a:avLst/>
          </a:prstGeom>
          <a:ln>
            <a:solidFill>
              <a:schemeClr val="bg1"/>
            </a:solidFill>
          </a:ln>
        </p:spPr>
      </p:pic>
      <p:pic>
        <p:nvPicPr>
          <p:cNvPr id="16" name="Picture 15" descr="A black background with green and red text&#10;&#10;Description automatically generated">
            <a:extLst>
              <a:ext uri="{FF2B5EF4-FFF2-40B4-BE49-F238E27FC236}">
                <a16:creationId xmlns:a16="http://schemas.microsoft.com/office/drawing/2014/main" xmlns="" id="{467D5766-7E9B-B95E-86CA-A0AAE74DF47A}"/>
              </a:ext>
            </a:extLst>
          </p:cNvPr>
          <p:cNvPicPr>
            <a:picLocks noChangeAspect="1"/>
          </p:cNvPicPr>
          <p:nvPr/>
        </p:nvPicPr>
        <p:blipFill>
          <a:blip r:embed="rId10"/>
          <a:stretch>
            <a:fillRect/>
          </a:stretch>
        </p:blipFill>
        <p:spPr>
          <a:xfrm>
            <a:off x="924206" y="5007909"/>
            <a:ext cx="1990725" cy="542925"/>
          </a:xfrm>
          <a:prstGeom prst="rect">
            <a:avLst/>
          </a:prstGeom>
          <a:ln>
            <a:solidFill>
              <a:schemeClr val="bg1"/>
            </a:solidFill>
          </a:ln>
        </p:spPr>
      </p:pic>
      <p:pic>
        <p:nvPicPr>
          <p:cNvPr id="17" name="Picture 16" descr="A black background with white text&#10;&#10;Description automatically generated">
            <a:extLst>
              <a:ext uri="{FF2B5EF4-FFF2-40B4-BE49-F238E27FC236}">
                <a16:creationId xmlns:a16="http://schemas.microsoft.com/office/drawing/2014/main" xmlns="" id="{D6AD092D-7F22-DE3B-CFDB-D01BE3AAB3F0}"/>
              </a:ext>
            </a:extLst>
          </p:cNvPr>
          <p:cNvPicPr>
            <a:picLocks noChangeAspect="1"/>
          </p:cNvPicPr>
          <p:nvPr/>
        </p:nvPicPr>
        <p:blipFill>
          <a:blip r:embed="rId11"/>
          <a:stretch>
            <a:fillRect/>
          </a:stretch>
        </p:blipFill>
        <p:spPr>
          <a:xfrm>
            <a:off x="2226889" y="5610224"/>
            <a:ext cx="1933575" cy="590550"/>
          </a:xfrm>
          <a:prstGeom prst="rect">
            <a:avLst/>
          </a:prstGeom>
          <a:ln>
            <a:solidFill>
              <a:schemeClr val="bg1"/>
            </a:solidFill>
          </a:ln>
        </p:spPr>
      </p:pic>
      <p:pic>
        <p:nvPicPr>
          <p:cNvPr id="18" name="Picture 17" descr="A screen shot of a computer program&#10;&#10;Description automatically generated">
            <a:extLst>
              <a:ext uri="{FF2B5EF4-FFF2-40B4-BE49-F238E27FC236}">
                <a16:creationId xmlns:a16="http://schemas.microsoft.com/office/drawing/2014/main" xmlns="" id="{B09AF358-5F95-7603-18CA-37406339B805}"/>
              </a:ext>
            </a:extLst>
          </p:cNvPr>
          <p:cNvPicPr>
            <a:picLocks noChangeAspect="1"/>
          </p:cNvPicPr>
          <p:nvPr/>
        </p:nvPicPr>
        <p:blipFill>
          <a:blip r:embed="rId12"/>
          <a:stretch>
            <a:fillRect/>
          </a:stretch>
        </p:blipFill>
        <p:spPr>
          <a:xfrm>
            <a:off x="7771279" y="1597119"/>
            <a:ext cx="3597088" cy="2610409"/>
          </a:xfrm>
          <a:prstGeom prst="rect">
            <a:avLst/>
          </a:prstGeom>
        </p:spPr>
      </p:pic>
      <p:sp>
        <p:nvSpPr>
          <p:cNvPr id="20" name="TextBox 19">
            <a:extLst>
              <a:ext uri="{FF2B5EF4-FFF2-40B4-BE49-F238E27FC236}">
                <a16:creationId xmlns:a16="http://schemas.microsoft.com/office/drawing/2014/main" xmlns="" id="{9B2B0082-BDAC-0A9C-97B9-398FEB50D00E}"/>
              </a:ext>
            </a:extLst>
          </p:cNvPr>
          <p:cNvSpPr txBox="1"/>
          <p:nvPr/>
        </p:nvSpPr>
        <p:spPr>
          <a:xfrm>
            <a:off x="6338046" y="958103"/>
            <a:ext cx="56634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2060"/>
                </a:solidFill>
                <a:latin typeface="+mj-lt"/>
              </a:rPr>
              <a:t>4.  </a:t>
            </a:r>
            <a:r>
              <a:rPr lang="en-GB" b="1" dirty="0">
                <a:solidFill>
                  <a:srgbClr val="002060"/>
                </a:solidFill>
                <a:latin typeface="+mj-lt"/>
                <a:ea typeface="+mn-lt"/>
                <a:cs typeface="+mn-lt"/>
              </a:rPr>
              <a:t>Combining the columns into a dictionary to create </a:t>
            </a:r>
            <a:r>
              <a:rPr lang="en-GB" b="1" dirty="0" err="1">
                <a:solidFill>
                  <a:srgbClr val="002060"/>
                </a:solidFill>
                <a:latin typeface="+mj-lt"/>
                <a:ea typeface="+mn-lt"/>
                <a:cs typeface="+mn-lt"/>
              </a:rPr>
              <a:t>DataFrame</a:t>
            </a:r>
            <a:endParaRPr lang="en-GB" b="1" dirty="0">
              <a:solidFill>
                <a:srgbClr val="002060"/>
              </a:solidFill>
              <a:latin typeface="+mj-lt"/>
              <a:ea typeface="+mn-lt"/>
              <a:cs typeface="+mn-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r>
              <a:rPr lang="en-GB" b="1" dirty="0">
                <a:solidFill>
                  <a:srgbClr val="002060"/>
                </a:solidFill>
                <a:latin typeface="+mj-lt"/>
                <a:ea typeface="+mn-lt"/>
                <a:cs typeface="+mn-lt"/>
              </a:rPr>
              <a:t>5.  Filter </a:t>
            </a:r>
            <a:r>
              <a:rPr lang="en-GB" b="1" dirty="0" err="1">
                <a:solidFill>
                  <a:srgbClr val="002060"/>
                </a:solidFill>
                <a:latin typeface="+mj-lt"/>
                <a:ea typeface="+mn-lt"/>
                <a:cs typeface="+mn-lt"/>
              </a:rPr>
              <a:t>DataFrame</a:t>
            </a:r>
            <a:r>
              <a:rPr lang="en-GB" b="1" dirty="0">
                <a:solidFill>
                  <a:srgbClr val="002060"/>
                </a:solidFill>
                <a:latin typeface="+mj-lt"/>
                <a:ea typeface="+mn-lt"/>
                <a:cs typeface="+mn-lt"/>
              </a:rPr>
              <a:t> to include only falcon 9 launches and reset flight number column </a:t>
            </a:r>
          </a:p>
        </p:txBody>
      </p:sp>
      <p:pic>
        <p:nvPicPr>
          <p:cNvPr id="21" name="Picture 20" descr="A black background with colorful text&#10;&#10;Description automatically generated">
            <a:extLst>
              <a:ext uri="{FF2B5EF4-FFF2-40B4-BE49-F238E27FC236}">
                <a16:creationId xmlns:a16="http://schemas.microsoft.com/office/drawing/2014/main" xmlns="" id="{062EFE4B-0C7C-07BC-738D-75A645D7D455}"/>
              </a:ext>
            </a:extLst>
          </p:cNvPr>
          <p:cNvPicPr>
            <a:picLocks noChangeAspect="1"/>
          </p:cNvPicPr>
          <p:nvPr/>
        </p:nvPicPr>
        <p:blipFill>
          <a:blip r:embed="rId13"/>
          <a:stretch>
            <a:fillRect/>
          </a:stretch>
        </p:blipFill>
        <p:spPr>
          <a:xfrm>
            <a:off x="6596062" y="5016873"/>
            <a:ext cx="5420846" cy="600636"/>
          </a:xfrm>
          <a:prstGeom prst="rect">
            <a:avLst/>
          </a:prstGeom>
          <a:ln>
            <a:solidFill>
              <a:schemeClr val="bg1"/>
            </a:solidFill>
          </a:ln>
        </p:spPr>
      </p:pic>
      <p:pic>
        <p:nvPicPr>
          <p:cNvPr id="22" name="Picture 21">
            <a:extLst>
              <a:ext uri="{FF2B5EF4-FFF2-40B4-BE49-F238E27FC236}">
                <a16:creationId xmlns:a16="http://schemas.microsoft.com/office/drawing/2014/main" xmlns="" id="{6F1AE3CB-3D2D-D99F-A171-D5958429593F}"/>
              </a:ext>
            </a:extLst>
          </p:cNvPr>
          <p:cNvPicPr>
            <a:picLocks noChangeAspect="1"/>
          </p:cNvPicPr>
          <p:nvPr/>
        </p:nvPicPr>
        <p:blipFill>
          <a:blip r:embed="rId14"/>
          <a:stretch>
            <a:fillRect/>
          </a:stretch>
        </p:blipFill>
        <p:spPr>
          <a:xfrm>
            <a:off x="6596062" y="5688107"/>
            <a:ext cx="5420848" cy="434788"/>
          </a:xfrm>
          <a:prstGeom prst="rect">
            <a:avLst/>
          </a:prstGeom>
          <a:ln>
            <a:solidFill>
              <a:schemeClr val="bg1"/>
            </a:solidFill>
          </a:ln>
        </p:spPr>
      </p:pic>
      <p:pic>
        <p:nvPicPr>
          <p:cNvPr id="23" name="Picture 22" descr="A screen shot of a computer program&#10;&#10;Description automatically generated">
            <a:extLst>
              <a:ext uri="{FF2B5EF4-FFF2-40B4-BE49-F238E27FC236}">
                <a16:creationId xmlns:a16="http://schemas.microsoft.com/office/drawing/2014/main" xmlns="" id="{FE9411CA-3838-B1B2-34C0-33AC62D2653A}"/>
              </a:ext>
            </a:extLst>
          </p:cNvPr>
          <p:cNvPicPr>
            <a:picLocks noChangeAspect="1"/>
          </p:cNvPicPr>
          <p:nvPr/>
        </p:nvPicPr>
        <p:blipFill>
          <a:blip r:embed="rId12"/>
          <a:stretch>
            <a:fillRect/>
          </a:stretch>
        </p:blipFill>
        <p:spPr>
          <a:xfrm>
            <a:off x="7783267" y="1604225"/>
            <a:ext cx="3585100" cy="2598637"/>
          </a:xfrm>
          <a:prstGeom prst="rect">
            <a:avLst/>
          </a:prstGeom>
          <a:ln>
            <a:solidFill>
              <a:schemeClr val="bg1"/>
            </a:solidFill>
          </a:ln>
        </p:spPr>
      </p:pic>
      <p:sp>
        <p:nvSpPr>
          <p:cNvPr id="4" name="TextBox 3">
            <a:extLst>
              <a:ext uri="{FF2B5EF4-FFF2-40B4-BE49-F238E27FC236}">
                <a16:creationId xmlns:a16="http://schemas.microsoft.com/office/drawing/2014/main" xmlns="" id="{E0AF0C94-E773-4113-2081-76DC7B25BA21}"/>
              </a:ext>
            </a:extLst>
          </p:cNvPr>
          <p:cNvSpPr txBox="1"/>
          <p:nvPr/>
        </p:nvSpPr>
        <p:spPr>
          <a:xfrm>
            <a:off x="9939925" y="175391"/>
            <a:ext cx="2002023" cy="276999"/>
          </a:xfrm>
          <a:prstGeom prst="rect">
            <a:avLst/>
          </a:prstGeom>
          <a:noFill/>
        </p:spPr>
        <p:txBody>
          <a:bodyPr wrap="none" rtlCol="0">
            <a:spAutoFit/>
          </a:bodyPr>
          <a:lstStyle/>
          <a:p>
            <a:r>
              <a:rPr lang="en-IN" sz="1200" dirty="0" err="1" smtClean="0">
                <a:solidFill>
                  <a:schemeClr val="bg1"/>
                </a:solidFill>
                <a:highlight>
                  <a:srgbClr val="000000"/>
                </a:highlight>
                <a:latin typeface="+mj-lt"/>
                <a:hlinkClick r:id="rId15"/>
              </a:rPr>
              <a:t>Github</a:t>
            </a:r>
            <a:r>
              <a:rPr lang="en-IN" sz="1200" dirty="0" smtClean="0">
                <a:solidFill>
                  <a:schemeClr val="bg1"/>
                </a:solidFill>
                <a:highlight>
                  <a:srgbClr val="000000"/>
                </a:highlight>
                <a:latin typeface="+mj-lt"/>
                <a:hlinkClick r:id="rId15"/>
              </a:rPr>
              <a:t> Data Collection API</a:t>
            </a:r>
            <a:endParaRPr lang="en-IN" sz="1200" dirty="0">
              <a:solidFill>
                <a:schemeClr val="bg1"/>
              </a:solidFill>
              <a:highlight>
                <a:srgbClr val="000000"/>
              </a:highlight>
              <a:latin typeface="+mj-lt"/>
            </a:endParaRPr>
          </a:p>
        </p:txBody>
      </p:sp>
    </p:spTree>
    <p:extLst>
      <p:ext uri="{BB962C8B-B14F-4D97-AF65-F5344CB8AC3E}">
        <p14:creationId xmlns:p14="http://schemas.microsoft.com/office/powerpoint/2010/main" val="195725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A51697A9-9DD3-DA7D-48FB-60A78540DB62}"/>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28" name="TextBox 27">
            <a:extLst>
              <a:ext uri="{FF2B5EF4-FFF2-40B4-BE49-F238E27FC236}">
                <a16:creationId xmlns:a16="http://schemas.microsoft.com/office/drawing/2014/main" xmlns="" id="{A9F42912-801D-BE30-7520-010373605FB7}"/>
              </a:ext>
            </a:extLst>
          </p:cNvPr>
          <p:cNvSpPr txBox="1"/>
          <p:nvPr/>
        </p:nvSpPr>
        <p:spPr>
          <a:xfrm>
            <a:off x="567018" y="376518"/>
            <a:ext cx="8861611" cy="6832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u="sng" dirty="0">
                <a:latin typeface="+mj-lt"/>
                <a:ea typeface="+mn-lt"/>
                <a:cs typeface="+mn-lt"/>
              </a:rPr>
              <a:t>Data collection-web scrapping</a:t>
            </a:r>
            <a:endParaRPr lang="en-US" sz="2400" b="1" u="sng" dirty="0">
              <a:latin typeface="+mj-lt"/>
            </a:endParaRPr>
          </a:p>
          <a:p>
            <a:endParaRPr lang="en-GB" b="1" dirty="0">
              <a:solidFill>
                <a:schemeClr val="bg1"/>
              </a:solidFill>
              <a:latin typeface="+mj-lt"/>
              <a:ea typeface="+mn-lt"/>
              <a:cs typeface="+mn-lt"/>
            </a:endParaRPr>
          </a:p>
          <a:p>
            <a:pPr marL="342900" indent="-342900">
              <a:buAutoNum type="arabicPeriod"/>
            </a:pPr>
            <a:r>
              <a:rPr lang="en-GB" b="1" dirty="0">
                <a:solidFill>
                  <a:srgbClr val="002060"/>
                </a:solidFill>
                <a:latin typeface="+mj-lt"/>
                <a:ea typeface="+mn-lt"/>
                <a:cs typeface="+mn-lt"/>
              </a:rPr>
              <a:t>Getting response from html</a:t>
            </a:r>
            <a:endParaRPr lang="en-GB" b="1" dirty="0">
              <a:solidFill>
                <a:srgbClr val="002060"/>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rgbClr val="002060"/>
              </a:solidFill>
              <a:latin typeface="+mj-lt"/>
              <a:ea typeface="+mn-lt"/>
              <a:cs typeface="+mn-lt"/>
            </a:endParaRPr>
          </a:p>
          <a:p>
            <a:pPr marL="342900" indent="-342900">
              <a:buAutoNum type="arabicPeriod"/>
            </a:pPr>
            <a:r>
              <a:rPr lang="en-GB" b="1" dirty="0">
                <a:solidFill>
                  <a:srgbClr val="002060"/>
                </a:solidFill>
                <a:latin typeface="+mj-lt"/>
                <a:ea typeface="+mn-lt"/>
                <a:cs typeface="+mn-lt"/>
              </a:rPr>
              <a:t>Create </a:t>
            </a:r>
            <a:r>
              <a:rPr lang="en-GB" b="1" dirty="0" err="1">
                <a:solidFill>
                  <a:srgbClr val="002060"/>
                </a:solidFill>
                <a:latin typeface="+mj-lt"/>
                <a:ea typeface="+mn-lt"/>
                <a:cs typeface="+mn-lt"/>
              </a:rPr>
              <a:t>BeautifulSoup</a:t>
            </a:r>
            <a:r>
              <a:rPr lang="en-GB" b="1" dirty="0">
                <a:solidFill>
                  <a:srgbClr val="002060"/>
                </a:solidFill>
                <a:latin typeface="+mj-lt"/>
                <a:ea typeface="+mn-lt"/>
                <a:cs typeface="+mn-lt"/>
              </a:rPr>
              <a:t> object</a:t>
            </a:r>
            <a:endParaRPr lang="en-GB" b="1" dirty="0">
              <a:solidFill>
                <a:srgbClr val="002060"/>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rgbClr val="002060"/>
              </a:solidFill>
              <a:latin typeface="+mj-lt"/>
              <a:ea typeface="+mn-lt"/>
              <a:cs typeface="+mn-lt"/>
            </a:endParaRPr>
          </a:p>
          <a:p>
            <a:pPr marL="342900" indent="-342900">
              <a:buAutoNum type="arabicPeriod"/>
            </a:pPr>
            <a:endParaRPr lang="en-GB" b="1" dirty="0">
              <a:solidFill>
                <a:srgbClr val="002060"/>
              </a:solidFill>
              <a:latin typeface="+mj-lt"/>
              <a:ea typeface="+mn-lt"/>
              <a:cs typeface="+mn-lt"/>
            </a:endParaRPr>
          </a:p>
          <a:p>
            <a:pPr marL="342900" indent="-342900">
              <a:buAutoNum type="arabicPeriod"/>
            </a:pPr>
            <a:r>
              <a:rPr lang="en-GB" b="1" dirty="0">
                <a:solidFill>
                  <a:srgbClr val="002060"/>
                </a:solidFill>
                <a:latin typeface="+mj-lt"/>
                <a:ea typeface="+mn-lt"/>
                <a:cs typeface="+mn-lt"/>
              </a:rPr>
              <a:t>Find all tables within the html page</a:t>
            </a:r>
            <a:endParaRPr lang="en-GB" b="1" dirty="0">
              <a:solidFill>
                <a:srgbClr val="002060"/>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FontTx/>
              <a:buAutoNum type="arabicPeriod"/>
            </a:pPr>
            <a:endParaRPr lang="en-GB" b="1" dirty="0">
              <a:solidFill>
                <a:srgbClr val="002060"/>
              </a:solidFill>
              <a:latin typeface="+mj-lt"/>
              <a:ea typeface="+mn-lt"/>
              <a:cs typeface="+mn-lt"/>
            </a:endParaRPr>
          </a:p>
          <a:p>
            <a:pPr marL="342900" indent="-342900">
              <a:buFontTx/>
              <a:buAutoNum type="arabicPeriod"/>
            </a:pPr>
            <a:r>
              <a:rPr lang="en-GB" b="1" dirty="0">
                <a:solidFill>
                  <a:srgbClr val="002060"/>
                </a:solidFill>
                <a:latin typeface="+mj-lt"/>
                <a:ea typeface="+mn-lt"/>
                <a:cs typeface="+mn-lt"/>
              </a:rPr>
              <a:t>Collect all column header names from the tables</a:t>
            </a:r>
          </a:p>
          <a:p>
            <a:r>
              <a:rPr lang="en-GB" b="1" dirty="0">
                <a:solidFill>
                  <a:srgbClr val="002060"/>
                </a:solidFill>
                <a:latin typeface="+mj-lt"/>
                <a:ea typeface="+mn-lt"/>
                <a:cs typeface="+mn-lt"/>
              </a:rPr>
              <a:t>                        found within html page</a:t>
            </a:r>
            <a:endParaRPr lang="en-GB" b="1" dirty="0">
              <a:solidFill>
                <a:srgbClr val="002060"/>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chemeClr val="bg1"/>
              </a:solidFill>
              <a:latin typeface="+mj-lt"/>
            </a:endParaRPr>
          </a:p>
          <a:p>
            <a:pPr marL="342900" indent="-342900">
              <a:buAutoNum type="arabicPeriod"/>
            </a:pPr>
            <a:endParaRPr lang="en-GB" b="1" dirty="0">
              <a:solidFill>
                <a:srgbClr val="000000"/>
              </a:solidFill>
              <a:latin typeface="+mj-lt"/>
            </a:endParaRPr>
          </a:p>
          <a:p>
            <a:pPr marL="342900" indent="-342900">
              <a:buAutoNum type="arabicPeriod"/>
            </a:pPr>
            <a:endParaRPr lang="en-GB" b="1" dirty="0">
              <a:solidFill>
                <a:srgbClr val="000000"/>
              </a:solidFill>
              <a:latin typeface="+mj-lt"/>
            </a:endParaRPr>
          </a:p>
          <a:p>
            <a:pPr marL="342900" indent="-342900">
              <a:buAutoNum type="arabicPeriod"/>
            </a:pPr>
            <a:endParaRPr lang="en-GB" b="1" dirty="0">
              <a:solidFill>
                <a:srgbClr val="000000"/>
              </a:solidFill>
              <a:latin typeface="+mj-lt"/>
            </a:endParaRPr>
          </a:p>
        </p:txBody>
      </p:sp>
      <p:pic>
        <p:nvPicPr>
          <p:cNvPr id="31" name="Picture 30" descr="A screen shot of a computer code&#10;&#10;Description automatically generated">
            <a:extLst>
              <a:ext uri="{FF2B5EF4-FFF2-40B4-BE49-F238E27FC236}">
                <a16:creationId xmlns:a16="http://schemas.microsoft.com/office/drawing/2014/main" xmlns="" id="{CF61D4EE-8A81-4480-93B5-8695A74CBB9B}"/>
              </a:ext>
            </a:extLst>
          </p:cNvPr>
          <p:cNvPicPr>
            <a:picLocks noChangeAspect="1"/>
          </p:cNvPicPr>
          <p:nvPr/>
        </p:nvPicPr>
        <p:blipFill>
          <a:blip r:embed="rId4"/>
          <a:stretch>
            <a:fillRect/>
          </a:stretch>
        </p:blipFill>
        <p:spPr>
          <a:xfrm>
            <a:off x="1101258" y="1461113"/>
            <a:ext cx="3324225" cy="714375"/>
          </a:xfrm>
          <a:prstGeom prst="rect">
            <a:avLst/>
          </a:prstGeom>
          <a:ln>
            <a:solidFill>
              <a:schemeClr val="bg1"/>
            </a:solidFill>
          </a:ln>
        </p:spPr>
      </p:pic>
      <p:pic>
        <p:nvPicPr>
          <p:cNvPr id="32" name="Picture 31" descr="A close up of a black background&#10;&#10;Description automatically generated">
            <a:extLst>
              <a:ext uri="{FF2B5EF4-FFF2-40B4-BE49-F238E27FC236}">
                <a16:creationId xmlns:a16="http://schemas.microsoft.com/office/drawing/2014/main" xmlns="" id="{90325EEF-FC90-E30E-7BDD-DC5058725BF8}"/>
              </a:ext>
            </a:extLst>
          </p:cNvPr>
          <p:cNvPicPr>
            <a:picLocks noChangeAspect="1"/>
          </p:cNvPicPr>
          <p:nvPr/>
        </p:nvPicPr>
        <p:blipFill>
          <a:blip r:embed="rId5"/>
          <a:stretch>
            <a:fillRect/>
          </a:stretch>
        </p:blipFill>
        <p:spPr>
          <a:xfrm>
            <a:off x="1183622" y="2537852"/>
            <a:ext cx="3571875" cy="504825"/>
          </a:xfrm>
          <a:prstGeom prst="rect">
            <a:avLst/>
          </a:prstGeom>
          <a:ln>
            <a:solidFill>
              <a:schemeClr val="bg1"/>
            </a:solidFill>
          </a:ln>
        </p:spPr>
      </p:pic>
      <p:pic>
        <p:nvPicPr>
          <p:cNvPr id="33" name="Picture 32" descr="A screen shot of a computer&#10;&#10;Description automatically generated">
            <a:extLst>
              <a:ext uri="{FF2B5EF4-FFF2-40B4-BE49-F238E27FC236}">
                <a16:creationId xmlns:a16="http://schemas.microsoft.com/office/drawing/2014/main" xmlns="" id="{A3FE25C9-4198-20AC-4D12-B494C46AF419}"/>
              </a:ext>
            </a:extLst>
          </p:cNvPr>
          <p:cNvPicPr>
            <a:picLocks noChangeAspect="1"/>
          </p:cNvPicPr>
          <p:nvPr/>
        </p:nvPicPr>
        <p:blipFill>
          <a:blip r:embed="rId6"/>
          <a:stretch>
            <a:fillRect/>
          </a:stretch>
        </p:blipFill>
        <p:spPr>
          <a:xfrm>
            <a:off x="1179139" y="3585322"/>
            <a:ext cx="2886075" cy="628650"/>
          </a:xfrm>
          <a:prstGeom prst="rect">
            <a:avLst/>
          </a:prstGeom>
          <a:ln>
            <a:solidFill>
              <a:schemeClr val="bg1"/>
            </a:solidFill>
          </a:ln>
        </p:spPr>
      </p:pic>
      <p:pic>
        <p:nvPicPr>
          <p:cNvPr id="34" name="Picture 33" descr="A screen shot of a computer program&#10;&#10;Description automatically generated">
            <a:extLst>
              <a:ext uri="{FF2B5EF4-FFF2-40B4-BE49-F238E27FC236}">
                <a16:creationId xmlns:a16="http://schemas.microsoft.com/office/drawing/2014/main" xmlns="" id="{A16ACACD-6672-478C-48EF-5B00F093C45D}"/>
              </a:ext>
            </a:extLst>
          </p:cNvPr>
          <p:cNvPicPr>
            <a:picLocks noChangeAspect="1"/>
          </p:cNvPicPr>
          <p:nvPr/>
        </p:nvPicPr>
        <p:blipFill>
          <a:blip r:embed="rId7"/>
          <a:stretch>
            <a:fillRect/>
          </a:stretch>
        </p:blipFill>
        <p:spPr>
          <a:xfrm>
            <a:off x="1184742" y="5078506"/>
            <a:ext cx="3838575" cy="914400"/>
          </a:xfrm>
          <a:prstGeom prst="rect">
            <a:avLst/>
          </a:prstGeom>
          <a:ln>
            <a:solidFill>
              <a:schemeClr val="bg1"/>
            </a:solidFill>
          </a:ln>
        </p:spPr>
      </p:pic>
      <p:sp>
        <p:nvSpPr>
          <p:cNvPr id="35" name="TextBox 34">
            <a:extLst>
              <a:ext uri="{FF2B5EF4-FFF2-40B4-BE49-F238E27FC236}">
                <a16:creationId xmlns:a16="http://schemas.microsoft.com/office/drawing/2014/main" xmlns="" id="{5231F502-DF22-ECD9-AB86-A53C2E14FF57}"/>
              </a:ext>
            </a:extLst>
          </p:cNvPr>
          <p:cNvSpPr txBox="1"/>
          <p:nvPr/>
        </p:nvSpPr>
        <p:spPr>
          <a:xfrm>
            <a:off x="6195528" y="930088"/>
            <a:ext cx="599647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solidFill>
                  <a:srgbClr val="002060"/>
                </a:solidFill>
                <a:latin typeface="+mj-lt"/>
              </a:rPr>
              <a:t>5.   </a:t>
            </a:r>
            <a:r>
              <a:rPr lang="en-GB" b="1" dirty="0">
                <a:solidFill>
                  <a:srgbClr val="002060"/>
                </a:solidFill>
                <a:latin typeface="+mj-lt"/>
                <a:ea typeface="+mn-lt"/>
                <a:cs typeface="+mn-lt"/>
              </a:rPr>
              <a:t>Create empty dictionaries with keys</a:t>
            </a:r>
            <a:endParaRPr lang="en-US" b="1" dirty="0">
              <a:solidFill>
                <a:srgbClr val="002060"/>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chemeClr val="bg1"/>
              </a:solidFill>
              <a:latin typeface="+mj-lt"/>
            </a:endParaRPr>
          </a:p>
          <a:p>
            <a:endParaRPr lang="en-GB" b="1" dirty="0">
              <a:solidFill>
                <a:srgbClr val="002060"/>
              </a:solidFill>
              <a:latin typeface="+mj-lt"/>
            </a:endParaRPr>
          </a:p>
          <a:p>
            <a:r>
              <a:rPr lang="en-GB" b="1" dirty="0">
                <a:solidFill>
                  <a:srgbClr val="002060"/>
                </a:solidFill>
                <a:latin typeface="+mj-lt"/>
              </a:rPr>
              <a:t>6.   </a:t>
            </a:r>
            <a:r>
              <a:rPr lang="en-GB" b="1" dirty="0">
                <a:solidFill>
                  <a:srgbClr val="002060"/>
                </a:solidFill>
                <a:latin typeface="+mj-lt"/>
                <a:ea typeface="+mn-lt"/>
                <a:cs typeface="+mn-lt"/>
              </a:rPr>
              <a:t>Convert dictionary to pandas data frame ready to     export</a:t>
            </a:r>
            <a:endParaRPr lang="en-GB" b="1" dirty="0">
              <a:solidFill>
                <a:srgbClr val="002060"/>
              </a:solidFill>
              <a:latin typeface="+mj-lt"/>
            </a:endParaRPr>
          </a:p>
          <a:p>
            <a:endParaRPr lang="en-GB" b="1" dirty="0">
              <a:solidFill>
                <a:schemeClr val="bg1"/>
              </a:solidFill>
              <a:latin typeface="+mj-lt"/>
            </a:endParaRPr>
          </a:p>
          <a:p>
            <a:endParaRPr lang="en-GB" b="1" dirty="0">
              <a:latin typeface="+mj-lt"/>
            </a:endParaRPr>
          </a:p>
        </p:txBody>
      </p:sp>
      <p:pic>
        <p:nvPicPr>
          <p:cNvPr id="36" name="Picture 35" descr="A screen shot of a computer program&#10;&#10;Description automatically generated">
            <a:extLst>
              <a:ext uri="{FF2B5EF4-FFF2-40B4-BE49-F238E27FC236}">
                <a16:creationId xmlns:a16="http://schemas.microsoft.com/office/drawing/2014/main" xmlns="" id="{A3ADDF39-9312-E094-7628-A13E2393149F}"/>
              </a:ext>
            </a:extLst>
          </p:cNvPr>
          <p:cNvPicPr>
            <a:picLocks noChangeAspect="1"/>
          </p:cNvPicPr>
          <p:nvPr/>
        </p:nvPicPr>
        <p:blipFill>
          <a:blip r:embed="rId8"/>
          <a:stretch>
            <a:fillRect/>
          </a:stretch>
        </p:blipFill>
        <p:spPr>
          <a:xfrm>
            <a:off x="7214908" y="1333111"/>
            <a:ext cx="2964790" cy="3264470"/>
          </a:xfrm>
          <a:prstGeom prst="rect">
            <a:avLst/>
          </a:prstGeom>
          <a:ln>
            <a:solidFill>
              <a:schemeClr val="bg1"/>
            </a:solidFill>
          </a:ln>
        </p:spPr>
      </p:pic>
      <p:pic>
        <p:nvPicPr>
          <p:cNvPr id="37" name="Picture 36" descr="A black background with blue and green text&#10;&#10;Description automatically generated">
            <a:extLst>
              <a:ext uri="{FF2B5EF4-FFF2-40B4-BE49-F238E27FC236}">
                <a16:creationId xmlns:a16="http://schemas.microsoft.com/office/drawing/2014/main" xmlns="" id="{C42E39DA-C1F3-1A55-D2B8-B52D04322664}"/>
              </a:ext>
            </a:extLst>
          </p:cNvPr>
          <p:cNvPicPr>
            <a:picLocks noChangeAspect="1"/>
          </p:cNvPicPr>
          <p:nvPr/>
        </p:nvPicPr>
        <p:blipFill>
          <a:blip r:embed="rId9"/>
          <a:stretch>
            <a:fillRect/>
          </a:stretch>
        </p:blipFill>
        <p:spPr>
          <a:xfrm>
            <a:off x="7302033" y="5435974"/>
            <a:ext cx="3157258" cy="569259"/>
          </a:xfrm>
          <a:prstGeom prst="rect">
            <a:avLst/>
          </a:prstGeom>
          <a:ln>
            <a:solidFill>
              <a:schemeClr val="bg1"/>
            </a:solidFill>
          </a:ln>
        </p:spPr>
      </p:pic>
      <p:sp>
        <p:nvSpPr>
          <p:cNvPr id="2" name="TextBox 1">
            <a:extLst>
              <a:ext uri="{FF2B5EF4-FFF2-40B4-BE49-F238E27FC236}">
                <a16:creationId xmlns:a16="http://schemas.microsoft.com/office/drawing/2014/main" xmlns="" id="{ADBB50FD-1A5B-1F0F-6D51-F33C7C6A3D3F}"/>
              </a:ext>
            </a:extLst>
          </p:cNvPr>
          <p:cNvSpPr txBox="1"/>
          <p:nvPr/>
        </p:nvSpPr>
        <p:spPr>
          <a:xfrm>
            <a:off x="10256946" y="233892"/>
            <a:ext cx="1540037" cy="276999"/>
          </a:xfrm>
          <a:prstGeom prst="rect">
            <a:avLst/>
          </a:prstGeom>
          <a:noFill/>
        </p:spPr>
        <p:txBody>
          <a:bodyPr wrap="none" rtlCol="0">
            <a:spAutoFit/>
          </a:bodyPr>
          <a:lstStyle/>
          <a:p>
            <a:r>
              <a:rPr lang="en-IN" sz="1200" dirty="0">
                <a:solidFill>
                  <a:schemeClr val="bg1"/>
                </a:solidFill>
                <a:highlight>
                  <a:srgbClr val="000000"/>
                </a:highlight>
                <a:hlinkClick r:id="rId10">
                  <a:extLst>
                    <a:ext uri="{A12FA001-AC4F-418D-AE19-62706E023703}">
                      <ahyp:hlinkClr xmlns:ahyp="http://schemas.microsoft.com/office/drawing/2018/hyperlinkcolor" xmlns="" val="tx"/>
                    </a:ext>
                  </a:extLst>
                </a:hlinkClick>
              </a:rPr>
              <a:t>Git Link Web Scraping</a:t>
            </a:r>
            <a:endParaRPr lang="en-IN" sz="1200" dirty="0">
              <a:solidFill>
                <a:schemeClr val="bg1"/>
              </a:solidFill>
              <a:highlight>
                <a:srgbClr val="000000"/>
              </a:highlight>
            </a:endParaRPr>
          </a:p>
        </p:txBody>
      </p:sp>
    </p:spTree>
    <p:extLst>
      <p:ext uri="{BB962C8B-B14F-4D97-AF65-F5344CB8AC3E}">
        <p14:creationId xmlns:p14="http://schemas.microsoft.com/office/powerpoint/2010/main" val="54556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4C2CAD69-FA6D-8FC1-B0AC-DA66AB7CC3B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2" name="Title 1">
            <a:extLst>
              <a:ext uri="{FF2B5EF4-FFF2-40B4-BE49-F238E27FC236}">
                <a16:creationId xmlns:a16="http://schemas.microsoft.com/office/drawing/2014/main" xmlns="" id="{65C3525F-7CB4-4C06-B037-C81D2DED9B80}"/>
              </a:ext>
            </a:extLst>
          </p:cNvPr>
          <p:cNvSpPr>
            <a:spLocks noGrp="1"/>
          </p:cNvSpPr>
          <p:nvPr>
            <p:ph type="title"/>
          </p:nvPr>
        </p:nvSpPr>
        <p:spPr>
          <a:xfrm>
            <a:off x="694633" y="185275"/>
            <a:ext cx="10515600" cy="1325563"/>
          </a:xfrm>
        </p:spPr>
        <p:txBody>
          <a:bodyPr>
            <a:normAutofit/>
          </a:bodyPr>
          <a:lstStyle/>
          <a:p>
            <a:r>
              <a:rPr lang="en-GB" sz="3600" b="1" u="sng" dirty="0">
                <a:solidFill>
                  <a:srgbClr val="002060"/>
                </a:solidFill>
                <a:latin typeface="Times New Roman" panose="02020603050405020304" pitchFamily="18" charset="0"/>
                <a:cs typeface="Times New Roman" panose="02020603050405020304" pitchFamily="18" charset="0"/>
              </a:rPr>
              <a:t>Data Wrangling</a:t>
            </a:r>
            <a:endParaRPr lang="en-US" sz="3600" dirty="0">
              <a:solidFill>
                <a:srgbClr val="002060"/>
              </a:solidFill>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xmlns="" id="{F01D7F74-183F-07C0-7677-8E915D0D602D}"/>
              </a:ext>
            </a:extLst>
          </p:cNvPr>
          <p:cNvSpPr>
            <a:spLocks noGrp="1"/>
          </p:cNvSpPr>
          <p:nvPr>
            <p:ph sz="half" idx="1"/>
          </p:nvPr>
        </p:nvSpPr>
        <p:spPr>
          <a:xfrm>
            <a:off x="838199" y="1567890"/>
            <a:ext cx="10555942" cy="944750"/>
          </a:xfrm>
        </p:spPr>
        <p:txBody>
          <a:bodyPr vert="horz" lIns="91440" tIns="45720" rIns="91440" bIns="45720" rtlCol="0" anchor="t">
            <a:noAutofit/>
          </a:bodyPr>
          <a:lstStyle/>
          <a:p>
            <a:pPr marL="0" indent="0">
              <a:buNone/>
            </a:pPr>
            <a:r>
              <a:rPr lang="en-GB" sz="2000" b="1" dirty="0">
                <a:solidFill>
                  <a:schemeClr val="tx1"/>
                </a:solidFill>
                <a:latin typeface="+mj-lt"/>
              </a:rPr>
              <a:t>To determine whether a booster will successfully land, it is best to have a binary column, i.e., where the value is 1 or 0, representing the success of the landing.</a:t>
            </a:r>
            <a:endParaRPr lang="en-US" sz="2000" b="1" dirty="0">
              <a:solidFill>
                <a:schemeClr val="tx1"/>
              </a:solidFill>
              <a:latin typeface="+mj-lt"/>
            </a:endParaRPr>
          </a:p>
          <a:p>
            <a:pPr marL="0" indent="0">
              <a:buNone/>
            </a:pPr>
            <a:endParaRPr lang="en-GB" sz="2000" b="1" dirty="0">
              <a:solidFill>
                <a:schemeClr val="bg1"/>
              </a:solidFill>
              <a:latin typeface="+mj-lt"/>
            </a:endParaRPr>
          </a:p>
        </p:txBody>
      </p:sp>
      <p:pic>
        <p:nvPicPr>
          <p:cNvPr id="13" name="Picture 12" descr="A black screen with white text&#10;&#10;Description automatically generated">
            <a:extLst>
              <a:ext uri="{FF2B5EF4-FFF2-40B4-BE49-F238E27FC236}">
                <a16:creationId xmlns:a16="http://schemas.microsoft.com/office/drawing/2014/main" xmlns="" id="{67A8BF75-146A-293D-FC22-32FD593D64AF}"/>
              </a:ext>
            </a:extLst>
          </p:cNvPr>
          <p:cNvPicPr>
            <a:picLocks noChangeAspect="1"/>
          </p:cNvPicPr>
          <p:nvPr/>
        </p:nvPicPr>
        <p:blipFill>
          <a:blip r:embed="rId4"/>
          <a:stretch>
            <a:fillRect/>
          </a:stretch>
        </p:blipFill>
        <p:spPr>
          <a:xfrm>
            <a:off x="7914714" y="2501763"/>
            <a:ext cx="3891241" cy="564872"/>
          </a:xfrm>
          <a:prstGeom prst="rect">
            <a:avLst/>
          </a:prstGeom>
          <a:ln>
            <a:solidFill>
              <a:schemeClr val="bg1"/>
            </a:solidFill>
          </a:ln>
        </p:spPr>
      </p:pic>
      <p:pic>
        <p:nvPicPr>
          <p:cNvPr id="14" name="Picture 13" descr="A screen shot of a computer code&#10;&#10;Description automatically generated">
            <a:extLst>
              <a:ext uri="{FF2B5EF4-FFF2-40B4-BE49-F238E27FC236}">
                <a16:creationId xmlns:a16="http://schemas.microsoft.com/office/drawing/2014/main" xmlns="" id="{C46F34D4-BAC0-7AE3-F161-EDFCC8071B33}"/>
              </a:ext>
            </a:extLst>
          </p:cNvPr>
          <p:cNvPicPr>
            <a:picLocks noChangeAspect="1"/>
          </p:cNvPicPr>
          <p:nvPr/>
        </p:nvPicPr>
        <p:blipFill>
          <a:blip r:embed="rId5"/>
          <a:stretch>
            <a:fillRect/>
          </a:stretch>
        </p:blipFill>
        <p:spPr>
          <a:xfrm>
            <a:off x="8922552" y="3327081"/>
            <a:ext cx="2287681" cy="1155329"/>
          </a:xfrm>
          <a:prstGeom prst="rect">
            <a:avLst/>
          </a:prstGeom>
          <a:ln>
            <a:solidFill>
              <a:schemeClr val="bg1"/>
            </a:solidFill>
          </a:ln>
        </p:spPr>
      </p:pic>
      <p:pic>
        <p:nvPicPr>
          <p:cNvPr id="15" name="Picture 14" descr="A black background with colorful text&#10;&#10;Description automatically generated">
            <a:extLst>
              <a:ext uri="{FF2B5EF4-FFF2-40B4-BE49-F238E27FC236}">
                <a16:creationId xmlns:a16="http://schemas.microsoft.com/office/drawing/2014/main" xmlns="" id="{2C8FA92B-81E2-8C91-2653-07827599CC14}"/>
              </a:ext>
            </a:extLst>
          </p:cNvPr>
          <p:cNvPicPr>
            <a:picLocks noChangeAspect="1"/>
          </p:cNvPicPr>
          <p:nvPr/>
        </p:nvPicPr>
        <p:blipFill>
          <a:blip r:embed="rId6"/>
          <a:stretch>
            <a:fillRect/>
          </a:stretch>
        </p:blipFill>
        <p:spPr>
          <a:xfrm>
            <a:off x="8785279" y="4690503"/>
            <a:ext cx="2562225" cy="704850"/>
          </a:xfrm>
          <a:prstGeom prst="rect">
            <a:avLst/>
          </a:prstGeom>
          <a:ln>
            <a:solidFill>
              <a:schemeClr val="bg1"/>
            </a:solidFill>
          </a:ln>
        </p:spPr>
      </p:pic>
      <p:pic>
        <p:nvPicPr>
          <p:cNvPr id="16" name="Picture 15" descr="A black background with white text&#10;&#10;Description automatically generated">
            <a:extLst>
              <a:ext uri="{FF2B5EF4-FFF2-40B4-BE49-F238E27FC236}">
                <a16:creationId xmlns:a16="http://schemas.microsoft.com/office/drawing/2014/main" xmlns="" id="{0F960B0A-777B-6868-350A-376AE074D4F3}"/>
              </a:ext>
            </a:extLst>
          </p:cNvPr>
          <p:cNvPicPr>
            <a:picLocks noChangeAspect="1"/>
          </p:cNvPicPr>
          <p:nvPr/>
        </p:nvPicPr>
        <p:blipFill>
          <a:blip r:embed="rId7"/>
          <a:stretch>
            <a:fillRect/>
          </a:stretch>
        </p:blipFill>
        <p:spPr>
          <a:xfrm>
            <a:off x="6984066" y="5655329"/>
            <a:ext cx="4410075" cy="666750"/>
          </a:xfrm>
          <a:prstGeom prst="rect">
            <a:avLst/>
          </a:prstGeom>
          <a:ln>
            <a:solidFill>
              <a:schemeClr val="bg1"/>
            </a:solidFill>
          </a:ln>
        </p:spPr>
      </p:pic>
      <p:sp>
        <p:nvSpPr>
          <p:cNvPr id="3" name="TextBox 2"/>
          <p:cNvSpPr txBox="1"/>
          <p:nvPr/>
        </p:nvSpPr>
        <p:spPr>
          <a:xfrm>
            <a:off x="838199" y="2512640"/>
            <a:ext cx="7875494" cy="4247317"/>
          </a:xfrm>
          <a:prstGeom prst="rect">
            <a:avLst/>
          </a:prstGeom>
          <a:noFill/>
        </p:spPr>
        <p:txBody>
          <a:bodyPr wrap="square" rtlCol="0">
            <a:spAutoFit/>
          </a:bodyPr>
          <a:lstStyle/>
          <a:p>
            <a:pPr>
              <a:spcBef>
                <a:spcPts val="1800"/>
              </a:spcBef>
              <a:spcAft>
                <a:spcPts val="1200"/>
              </a:spcAft>
              <a:buNone/>
            </a:pPr>
            <a:r>
              <a:rPr lang="en-GB" sz="2000" b="1" dirty="0">
                <a:latin typeface="+mj-lt"/>
              </a:rPr>
              <a:t>This is done by:</a:t>
            </a:r>
            <a:endParaRPr lang="en-US" sz="2000" b="1" dirty="0">
              <a:latin typeface="+mj-lt"/>
            </a:endParaRPr>
          </a:p>
          <a:p>
            <a:pPr marL="457200" indent="-457200">
              <a:buFont typeface="+mj-lt"/>
              <a:buAutoNum type="arabicPeriod"/>
            </a:pPr>
            <a:r>
              <a:rPr lang="en-GB" sz="2000" b="1" dirty="0">
                <a:latin typeface="+mj-lt"/>
              </a:rPr>
              <a:t>Defining a set of unsuccessful (bad) outcomes, </a:t>
            </a:r>
            <a:r>
              <a:rPr lang="en-GB" sz="2000" b="1" dirty="0" err="1">
                <a:latin typeface="+mj-lt"/>
              </a:rPr>
              <a:t>bad_outcome</a:t>
            </a:r>
            <a:endParaRPr lang="en-GB" sz="2000" b="1" dirty="0">
              <a:latin typeface="+mj-lt"/>
            </a:endParaRPr>
          </a:p>
          <a:p>
            <a:pPr marL="457200" indent="-457200">
              <a:buFont typeface="+mj-lt"/>
              <a:buAutoNum type="arabicPeriod"/>
            </a:pPr>
            <a:endParaRPr lang="en-GB" sz="2000" b="1" dirty="0">
              <a:latin typeface="+mj-lt"/>
            </a:endParaRPr>
          </a:p>
          <a:p>
            <a:pPr marL="457200" indent="-457200">
              <a:buFont typeface="+mj-lt"/>
              <a:buAutoNum type="arabicPeriod"/>
            </a:pPr>
            <a:r>
              <a:rPr lang="en-GB" sz="2000" b="1" dirty="0">
                <a:latin typeface="+mj-lt"/>
              </a:rPr>
              <a:t>Creating a list, </a:t>
            </a:r>
            <a:r>
              <a:rPr lang="en-GB" sz="2000" b="1" dirty="0" err="1">
                <a:latin typeface="+mj-lt"/>
              </a:rPr>
              <a:t>landing_class</a:t>
            </a:r>
            <a:r>
              <a:rPr lang="en-GB" sz="2000" b="1" dirty="0">
                <a:latin typeface="+mj-lt"/>
              </a:rPr>
              <a:t>, where the element is 0 if the corresponding row in Outcome is in the set </a:t>
            </a:r>
            <a:r>
              <a:rPr lang="en-GB" sz="2000" b="1" dirty="0" err="1">
                <a:latin typeface="+mj-lt"/>
              </a:rPr>
              <a:t>bad_outcome</a:t>
            </a:r>
            <a:r>
              <a:rPr lang="en-GB" sz="2000" b="1" dirty="0">
                <a:latin typeface="+mj-lt"/>
              </a:rPr>
              <a:t>, otherwise, it’s 1. </a:t>
            </a:r>
          </a:p>
          <a:p>
            <a:pPr marL="457200" indent="-457200">
              <a:buFont typeface="+mj-lt"/>
              <a:buAutoNum type="arabicPeriod"/>
            </a:pPr>
            <a:endParaRPr lang="en-GB" sz="2000" b="1" dirty="0">
              <a:latin typeface="+mj-lt"/>
            </a:endParaRPr>
          </a:p>
          <a:p>
            <a:pPr marL="457200" indent="-457200">
              <a:buFont typeface="+mj-lt"/>
              <a:buAutoNum type="arabicPeriod"/>
            </a:pPr>
            <a:r>
              <a:rPr lang="en-GB" sz="2000" b="1" dirty="0">
                <a:latin typeface="+mj-lt"/>
              </a:rPr>
              <a:t>Create a Class column that  contains the values from the list </a:t>
            </a:r>
            <a:r>
              <a:rPr lang="en-GB" sz="2000" b="1" dirty="0" err="1">
                <a:latin typeface="+mj-lt"/>
              </a:rPr>
              <a:t>landing_class</a:t>
            </a:r>
            <a:r>
              <a:rPr lang="en-GB" sz="2000" b="1" dirty="0">
                <a:latin typeface="+mj-lt"/>
              </a:rPr>
              <a:t> </a:t>
            </a:r>
          </a:p>
          <a:p>
            <a:pPr marL="457200" indent="-457200">
              <a:buFont typeface="+mj-lt"/>
              <a:buAutoNum type="arabicPeriod"/>
            </a:pPr>
            <a:endParaRPr lang="en-GB" sz="2000" b="1" dirty="0">
              <a:latin typeface="+mj-lt"/>
            </a:endParaRPr>
          </a:p>
          <a:p>
            <a:pPr marL="457200" indent="-457200">
              <a:buFont typeface="+mj-lt"/>
              <a:buAutoNum type="arabicPeriod"/>
            </a:pPr>
            <a:r>
              <a:rPr lang="en-GB" sz="2000" b="1" dirty="0">
                <a:latin typeface="+mj-lt"/>
              </a:rPr>
              <a:t>Export the </a:t>
            </a:r>
            <a:r>
              <a:rPr lang="en-GB" sz="2000" b="1" dirty="0" err="1">
                <a:latin typeface="+mj-lt"/>
              </a:rPr>
              <a:t>DataFrame</a:t>
            </a:r>
            <a:r>
              <a:rPr lang="en-GB" sz="2000" b="1" dirty="0">
                <a:latin typeface="+mj-lt"/>
              </a:rPr>
              <a:t> as a .</a:t>
            </a:r>
            <a:r>
              <a:rPr lang="en-GB" sz="2000" b="1" dirty="0" err="1">
                <a:latin typeface="+mj-lt"/>
              </a:rPr>
              <a:t>csv</a:t>
            </a:r>
            <a:r>
              <a:rPr lang="en-GB" sz="2000" b="1" dirty="0">
                <a:latin typeface="+mj-lt"/>
              </a:rPr>
              <a:t> file.</a:t>
            </a:r>
            <a:endParaRPr lang="en-US" sz="2000" b="1" dirty="0">
              <a:latin typeface="+mj-lt"/>
            </a:endParaRPr>
          </a:p>
          <a:p>
            <a:endParaRPr lang="en-IN" sz="2000" b="1" dirty="0">
              <a:latin typeface="+mj-lt"/>
            </a:endParaRPr>
          </a:p>
        </p:txBody>
      </p:sp>
      <p:sp>
        <p:nvSpPr>
          <p:cNvPr id="4" name="TextBox 3">
            <a:extLst>
              <a:ext uri="{FF2B5EF4-FFF2-40B4-BE49-F238E27FC236}">
                <a16:creationId xmlns:a16="http://schemas.microsoft.com/office/drawing/2014/main" xmlns="" id="{D591B9E8-2344-8DDA-927B-48C3C6C22A07}"/>
              </a:ext>
            </a:extLst>
          </p:cNvPr>
          <p:cNvSpPr txBox="1"/>
          <p:nvPr/>
        </p:nvSpPr>
        <p:spPr>
          <a:xfrm>
            <a:off x="10076953" y="258922"/>
            <a:ext cx="1770036" cy="276999"/>
          </a:xfrm>
          <a:prstGeom prst="rect">
            <a:avLst/>
          </a:prstGeom>
          <a:noFill/>
        </p:spPr>
        <p:txBody>
          <a:bodyPr wrap="none" rtlCol="0">
            <a:spAutoFit/>
          </a:bodyPr>
          <a:lstStyle/>
          <a:p>
            <a:r>
              <a:rPr lang="en-IN" sz="1200" dirty="0">
                <a:solidFill>
                  <a:schemeClr val="bg1"/>
                </a:solidFill>
                <a:highlight>
                  <a:srgbClr val="000000"/>
                </a:highlight>
                <a:hlinkClick r:id="rId8">
                  <a:extLst>
                    <a:ext uri="{A12FA001-AC4F-418D-AE19-62706E023703}">
                      <ahyp:hlinkClr xmlns:ahyp="http://schemas.microsoft.com/office/drawing/2018/hyperlinkcolor" xmlns="" val="tx"/>
                    </a:ext>
                  </a:extLst>
                </a:hlinkClick>
              </a:rPr>
              <a:t>Git Link Data wrangling</a:t>
            </a:r>
            <a:endParaRPr lang="en-IN" sz="1200" dirty="0">
              <a:solidFill>
                <a:schemeClr val="bg1"/>
              </a:solidFill>
              <a:highlight>
                <a:srgbClr val="000000"/>
              </a:highlight>
            </a:endParaRPr>
          </a:p>
        </p:txBody>
      </p:sp>
    </p:spTree>
    <p:extLst>
      <p:ext uri="{BB962C8B-B14F-4D97-AF65-F5344CB8AC3E}">
        <p14:creationId xmlns:p14="http://schemas.microsoft.com/office/powerpoint/2010/main" val="107463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ocket coming out of the clouds&#10;&#10;Description automatically generated">
            <a:extLst>
              <a:ext uri="{FF2B5EF4-FFF2-40B4-BE49-F238E27FC236}">
                <a16:creationId xmlns:a16="http://schemas.microsoft.com/office/drawing/2014/main" xmlns="" id="{6348DF07-FA9D-4ACA-13A4-065CD5B86F6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E68B8738-1320-C54A-B02B-3DB3D6D2E26B}"/>
              </a:ext>
            </a:extLst>
          </p:cNvPr>
          <p:cNvSpPr txBox="1"/>
          <p:nvPr/>
        </p:nvSpPr>
        <p:spPr>
          <a:xfrm>
            <a:off x="320961" y="292257"/>
            <a:ext cx="1167174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u="sng" dirty="0">
                <a:solidFill>
                  <a:srgbClr val="002060"/>
                </a:solidFill>
                <a:latin typeface="Times New Roman"/>
                <a:cs typeface="Times New Roman"/>
              </a:rPr>
              <a:t>Data Wrangling</a:t>
            </a:r>
          </a:p>
          <a:p>
            <a:endParaRPr lang="en-GB" sz="1400" b="1" dirty="0">
              <a:solidFill>
                <a:srgbClr val="FFFFFF"/>
              </a:solidFill>
              <a:latin typeface="Ubuntu"/>
            </a:endParaRPr>
          </a:p>
          <a:p>
            <a:endParaRPr lang="en-GB" sz="1400" b="1" dirty="0">
              <a:solidFill>
                <a:srgbClr val="FFFFFF"/>
              </a:solidFill>
              <a:latin typeface="Ubuntu"/>
            </a:endParaRPr>
          </a:p>
          <a:p>
            <a:r>
              <a:rPr lang="en-GB" sz="2000" b="1" kern="1200" baseline="0" dirty="0">
                <a:latin typeface="+mj-lt"/>
              </a:rPr>
              <a:t>The SpaceX dataset contains several Space X</a:t>
            </a:r>
            <a:r>
              <a:rPr lang="en-GB" sz="2000" b="1" dirty="0">
                <a:latin typeface="+mj-lt"/>
              </a:rPr>
              <a:t> </a:t>
            </a:r>
            <a:r>
              <a:rPr lang="en-GB" sz="2000" b="1" kern="1200" baseline="0" dirty="0">
                <a:latin typeface="+mj-lt"/>
              </a:rPr>
              <a:t> launch facilities, and each location is in the </a:t>
            </a:r>
            <a:r>
              <a:rPr lang="en-GB" sz="2000" b="1" dirty="0">
                <a:latin typeface="+mj-lt"/>
              </a:rPr>
              <a:t>Launch Site</a:t>
            </a:r>
            <a:r>
              <a:rPr lang="en-GB" sz="2000" b="1" kern="1200" baseline="0" dirty="0">
                <a:latin typeface="+mj-lt"/>
              </a:rPr>
              <a:t> column</a:t>
            </a:r>
            <a:r>
              <a:rPr lang="en-GB" sz="2000" b="1" dirty="0">
                <a:latin typeface="+mj-lt"/>
              </a:rPr>
              <a:t>. Each launch aims to a dedicated orbit, and some of the common orbit types are shown in the figure below. The orbit type is in the Orbit column.</a:t>
            </a:r>
          </a:p>
          <a:p>
            <a:endParaRPr lang="en-GB" b="1" dirty="0">
              <a:solidFill>
                <a:srgbClr val="FFFFFF"/>
              </a:solidFill>
              <a:latin typeface="Ubuntu"/>
            </a:endParaRPr>
          </a:p>
        </p:txBody>
      </p:sp>
      <p:pic>
        <p:nvPicPr>
          <p:cNvPr id="5" name="Picture 4" descr="A diagram of the earth&#10;&#10;Description automatically generated">
            <a:extLst>
              <a:ext uri="{FF2B5EF4-FFF2-40B4-BE49-F238E27FC236}">
                <a16:creationId xmlns:a16="http://schemas.microsoft.com/office/drawing/2014/main" xmlns="" id="{7E4F38A3-4958-CFCE-CA86-A7C0A924F121}"/>
              </a:ext>
            </a:extLst>
          </p:cNvPr>
          <p:cNvPicPr>
            <a:picLocks noChangeAspect="1"/>
          </p:cNvPicPr>
          <p:nvPr/>
        </p:nvPicPr>
        <p:blipFill>
          <a:blip r:embed="rId4"/>
          <a:stretch>
            <a:fillRect/>
          </a:stretch>
        </p:blipFill>
        <p:spPr>
          <a:xfrm>
            <a:off x="607421" y="2694912"/>
            <a:ext cx="4534793" cy="3227158"/>
          </a:xfrm>
          <a:prstGeom prst="rect">
            <a:avLst/>
          </a:prstGeom>
          <a:ln>
            <a:solidFill>
              <a:schemeClr val="tx1"/>
            </a:solidFill>
          </a:ln>
          <a:effectLst>
            <a:outerShdw blurRad="50800" dist="38100" dir="8100000" algn="tr" rotWithShape="0">
              <a:prstClr val="black">
                <a:alpha val="40000"/>
              </a:prstClr>
            </a:outerShdw>
          </a:effectLst>
        </p:spPr>
      </p:pic>
      <p:sp>
        <p:nvSpPr>
          <p:cNvPr id="6" name="TextBox 5">
            <a:extLst>
              <a:ext uri="{FF2B5EF4-FFF2-40B4-BE49-F238E27FC236}">
                <a16:creationId xmlns:a16="http://schemas.microsoft.com/office/drawing/2014/main" xmlns="" id="{FEA1BE8A-956C-9323-025F-17D582F3510A}"/>
              </a:ext>
            </a:extLst>
          </p:cNvPr>
          <p:cNvSpPr txBox="1"/>
          <p:nvPr/>
        </p:nvSpPr>
        <p:spPr>
          <a:xfrm>
            <a:off x="5322454" y="2329112"/>
            <a:ext cx="684645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u="sng" dirty="0">
                <a:solidFill>
                  <a:srgbClr val="002060"/>
                </a:solidFill>
                <a:latin typeface="+mj-lt"/>
                <a:ea typeface="+mn-lt"/>
                <a:cs typeface="+mn-lt"/>
              </a:rPr>
              <a:t>Initial Data Exploration:</a:t>
            </a:r>
            <a:endParaRPr lang="en-US" sz="2000" b="1" u="sng" dirty="0">
              <a:solidFill>
                <a:srgbClr val="002060"/>
              </a:solidFill>
              <a:latin typeface="+mj-lt"/>
            </a:endParaRPr>
          </a:p>
          <a:p>
            <a:r>
              <a:rPr lang="en-GB" sz="2000" b="1" dirty="0">
                <a:latin typeface="+mj-lt"/>
                <a:ea typeface="+mn-lt"/>
                <a:cs typeface="+mn-lt"/>
              </a:rPr>
              <a:t>Using the </a:t>
            </a:r>
            <a:r>
              <a:rPr lang="en-GB" sz="2000" b="1" dirty="0">
                <a:latin typeface="+mj-lt"/>
              </a:rPr>
              <a:t>.</a:t>
            </a:r>
            <a:r>
              <a:rPr lang="en-GB" sz="2000" b="1" dirty="0" err="1">
                <a:latin typeface="+mj-lt"/>
              </a:rPr>
              <a:t>value_counts</a:t>
            </a:r>
            <a:r>
              <a:rPr lang="en-GB" sz="2000" b="1" dirty="0">
                <a:latin typeface="+mj-lt"/>
              </a:rPr>
              <a:t>()</a:t>
            </a:r>
            <a:r>
              <a:rPr lang="en-GB" sz="2000" b="1" dirty="0">
                <a:latin typeface="+mj-lt"/>
                <a:ea typeface="+mn-lt"/>
                <a:cs typeface="+mn-lt"/>
              </a:rPr>
              <a:t> method to determine the following:</a:t>
            </a:r>
            <a:endParaRPr lang="en-GB" sz="2000" b="1" dirty="0">
              <a:latin typeface="+mj-lt"/>
            </a:endParaRPr>
          </a:p>
          <a:p>
            <a:pPr marL="285750" indent="-285750">
              <a:buFont typeface="Wingdings"/>
              <a:buChar char="v"/>
            </a:pPr>
            <a:r>
              <a:rPr lang="en-GB" sz="2000" b="1" dirty="0">
                <a:solidFill>
                  <a:srgbClr val="002060"/>
                </a:solidFill>
                <a:latin typeface="+mj-lt"/>
                <a:ea typeface="+mn-lt"/>
                <a:cs typeface="+mn-lt"/>
              </a:rPr>
              <a:t>Calculate the number of launches at each site </a:t>
            </a:r>
            <a:endParaRPr lang="en-GB" sz="2000" b="1" dirty="0">
              <a:solidFill>
                <a:srgbClr val="002060"/>
              </a:solidFill>
              <a:latin typeface="+mj-lt"/>
            </a:endParaRPr>
          </a:p>
          <a:p>
            <a:pPr marL="285750" indent="-285750">
              <a:buFont typeface="Wingdings"/>
              <a:buChar char="v"/>
            </a:pPr>
            <a:endParaRPr lang="en-GB" sz="2000" b="1" dirty="0">
              <a:solidFill>
                <a:schemeClr val="bg1"/>
              </a:solidFill>
              <a:latin typeface="+mj-lt"/>
              <a:ea typeface="+mn-lt"/>
              <a:cs typeface="+mn-lt"/>
            </a:endParaRPr>
          </a:p>
          <a:p>
            <a:endParaRPr lang="en-GB" sz="2000" b="1" dirty="0">
              <a:solidFill>
                <a:schemeClr val="bg1"/>
              </a:solidFill>
              <a:latin typeface="+mj-lt"/>
              <a:ea typeface="+mn-lt"/>
              <a:cs typeface="+mn-lt"/>
            </a:endParaRPr>
          </a:p>
          <a:p>
            <a:pPr marL="285750" indent="-285750">
              <a:buFont typeface="Wingdings"/>
              <a:buChar char="v"/>
            </a:pPr>
            <a:r>
              <a:rPr lang="en-GB" sz="2000" b="1" dirty="0">
                <a:solidFill>
                  <a:srgbClr val="002060"/>
                </a:solidFill>
                <a:latin typeface="+mj-lt"/>
                <a:ea typeface="+mn-lt"/>
                <a:cs typeface="+mn-lt"/>
              </a:rPr>
              <a:t>Calculate the number and occurrence of each orbit </a:t>
            </a:r>
            <a:endParaRPr lang="en-GB" sz="2000" b="1" dirty="0">
              <a:solidFill>
                <a:srgbClr val="002060"/>
              </a:solidFill>
              <a:latin typeface="+mj-lt"/>
            </a:endParaRPr>
          </a:p>
          <a:p>
            <a:pPr marL="285750" indent="-285750">
              <a:buFont typeface="Wingdings"/>
              <a:buChar char="v"/>
            </a:pPr>
            <a:endParaRPr lang="en-GB" sz="2000" b="1" dirty="0">
              <a:solidFill>
                <a:schemeClr val="bg1"/>
              </a:solidFill>
              <a:latin typeface="+mj-lt"/>
              <a:ea typeface="+mn-lt"/>
              <a:cs typeface="+mn-lt"/>
            </a:endParaRPr>
          </a:p>
          <a:p>
            <a:endParaRPr lang="en-GB" sz="2000" b="1" dirty="0">
              <a:solidFill>
                <a:schemeClr val="bg1"/>
              </a:solidFill>
              <a:latin typeface="+mj-lt"/>
              <a:ea typeface="+mn-lt"/>
              <a:cs typeface="+mn-lt"/>
            </a:endParaRPr>
          </a:p>
          <a:p>
            <a:pPr marL="285750" indent="-285750">
              <a:buFont typeface="Wingdings"/>
              <a:buChar char="v"/>
            </a:pPr>
            <a:r>
              <a:rPr lang="en-GB" sz="2000" b="1" dirty="0">
                <a:solidFill>
                  <a:srgbClr val="002060"/>
                </a:solidFill>
                <a:latin typeface="+mj-lt"/>
                <a:ea typeface="+mn-lt"/>
                <a:cs typeface="+mn-lt"/>
              </a:rPr>
              <a:t>Calculate the number and occurrence of mission outcome per orbit type</a:t>
            </a:r>
            <a:endParaRPr lang="en-GB" sz="2000" b="1" dirty="0">
              <a:solidFill>
                <a:srgbClr val="002060"/>
              </a:solidFill>
              <a:latin typeface="+mj-lt"/>
            </a:endParaRPr>
          </a:p>
          <a:p>
            <a:endParaRPr lang="en-GB" sz="2000" b="1" dirty="0">
              <a:latin typeface="+mj-lt"/>
            </a:endParaRPr>
          </a:p>
        </p:txBody>
      </p:sp>
      <p:pic>
        <p:nvPicPr>
          <p:cNvPr id="7" name="Picture 6" descr="A black background with white text&#10;&#10;Description automatically generated">
            <a:extLst>
              <a:ext uri="{FF2B5EF4-FFF2-40B4-BE49-F238E27FC236}">
                <a16:creationId xmlns:a16="http://schemas.microsoft.com/office/drawing/2014/main" xmlns="" id="{B79553CB-B881-856D-A97B-D5A668C54708}"/>
              </a:ext>
            </a:extLst>
          </p:cNvPr>
          <p:cNvPicPr>
            <a:picLocks noChangeAspect="1"/>
          </p:cNvPicPr>
          <p:nvPr/>
        </p:nvPicPr>
        <p:blipFill>
          <a:blip r:embed="rId5"/>
          <a:stretch>
            <a:fillRect/>
          </a:stretch>
        </p:blipFill>
        <p:spPr>
          <a:xfrm>
            <a:off x="6323156" y="3621958"/>
            <a:ext cx="4210050" cy="581025"/>
          </a:xfrm>
          <a:prstGeom prst="rect">
            <a:avLst/>
          </a:prstGeom>
          <a:ln>
            <a:solidFill>
              <a:schemeClr val="bg1"/>
            </a:solidFill>
          </a:ln>
        </p:spPr>
      </p:pic>
      <p:pic>
        <p:nvPicPr>
          <p:cNvPr id="8" name="Picture 7" descr="A black background with white text&#10;&#10;Description automatically generated">
            <a:extLst>
              <a:ext uri="{FF2B5EF4-FFF2-40B4-BE49-F238E27FC236}">
                <a16:creationId xmlns:a16="http://schemas.microsoft.com/office/drawing/2014/main" xmlns="" id="{51762B4B-75DF-10C8-0B69-8554E3B3FB94}"/>
              </a:ext>
            </a:extLst>
          </p:cNvPr>
          <p:cNvPicPr>
            <a:picLocks noChangeAspect="1"/>
          </p:cNvPicPr>
          <p:nvPr/>
        </p:nvPicPr>
        <p:blipFill>
          <a:blip r:embed="rId6"/>
          <a:stretch>
            <a:fillRect/>
          </a:stretch>
        </p:blipFill>
        <p:spPr>
          <a:xfrm>
            <a:off x="6525202" y="4529715"/>
            <a:ext cx="3486150" cy="609600"/>
          </a:xfrm>
          <a:prstGeom prst="rect">
            <a:avLst/>
          </a:prstGeom>
          <a:ln>
            <a:solidFill>
              <a:schemeClr val="bg1"/>
            </a:solidFill>
          </a:ln>
        </p:spPr>
      </p:pic>
      <p:pic>
        <p:nvPicPr>
          <p:cNvPr id="9" name="Picture 8" descr="A black background with colorful text&#10;&#10;Description automatically generated">
            <a:extLst>
              <a:ext uri="{FF2B5EF4-FFF2-40B4-BE49-F238E27FC236}">
                <a16:creationId xmlns:a16="http://schemas.microsoft.com/office/drawing/2014/main" xmlns="" id="{59F381BE-8725-04CD-65CE-F7A50F5A2C6D}"/>
              </a:ext>
            </a:extLst>
          </p:cNvPr>
          <p:cNvPicPr>
            <a:picLocks noChangeAspect="1"/>
          </p:cNvPicPr>
          <p:nvPr/>
        </p:nvPicPr>
        <p:blipFill>
          <a:blip r:embed="rId7"/>
          <a:stretch>
            <a:fillRect/>
          </a:stretch>
        </p:blipFill>
        <p:spPr>
          <a:xfrm>
            <a:off x="6246956" y="5724239"/>
            <a:ext cx="4362450" cy="781050"/>
          </a:xfrm>
          <a:prstGeom prst="rect">
            <a:avLst/>
          </a:prstGeom>
          <a:ln>
            <a:solidFill>
              <a:schemeClr val="bg1"/>
            </a:solidFill>
          </a:ln>
        </p:spPr>
      </p:pic>
      <p:sp>
        <p:nvSpPr>
          <p:cNvPr id="10" name="TextBox 9">
            <a:extLst>
              <a:ext uri="{FF2B5EF4-FFF2-40B4-BE49-F238E27FC236}">
                <a16:creationId xmlns:a16="http://schemas.microsoft.com/office/drawing/2014/main" xmlns="" id="{B87B830F-F6E2-DC97-CDA3-AF58158B14C3}"/>
              </a:ext>
            </a:extLst>
          </p:cNvPr>
          <p:cNvSpPr txBox="1"/>
          <p:nvPr/>
        </p:nvSpPr>
        <p:spPr>
          <a:xfrm>
            <a:off x="10152456" y="340168"/>
            <a:ext cx="6096000" cy="276999"/>
          </a:xfrm>
          <a:prstGeom prst="rect">
            <a:avLst/>
          </a:prstGeom>
          <a:noFill/>
        </p:spPr>
        <p:txBody>
          <a:bodyPr wrap="square">
            <a:spAutoFit/>
          </a:bodyPr>
          <a:lstStyle/>
          <a:p>
            <a:r>
              <a:rPr lang="en-IN" sz="1200" dirty="0">
                <a:solidFill>
                  <a:schemeClr val="bg1"/>
                </a:solidFill>
                <a:highlight>
                  <a:srgbClr val="000000"/>
                </a:highlight>
                <a:hlinkClick r:id="rId8">
                  <a:extLst>
                    <a:ext uri="{A12FA001-AC4F-418D-AE19-62706E023703}">
                      <ahyp:hlinkClr xmlns:ahyp="http://schemas.microsoft.com/office/drawing/2018/hyperlinkcolor" xmlns="" val="tx"/>
                    </a:ext>
                  </a:extLst>
                </a:hlinkClick>
              </a:rPr>
              <a:t>Git Link Data wrangling</a:t>
            </a:r>
            <a:endParaRPr lang="en-IN" sz="1200" dirty="0">
              <a:solidFill>
                <a:schemeClr val="bg1"/>
              </a:solidFill>
              <a:highlight>
                <a:srgbClr val="000000"/>
              </a:highlight>
            </a:endParaRPr>
          </a:p>
        </p:txBody>
      </p:sp>
    </p:spTree>
    <p:extLst>
      <p:ext uri="{BB962C8B-B14F-4D97-AF65-F5344CB8AC3E}">
        <p14:creationId xmlns:p14="http://schemas.microsoft.com/office/powerpoint/2010/main" val="3791834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rocket coming out of the clouds&#10;&#10;Description automatically generated">
            <a:extLst>
              <a:ext uri="{FF2B5EF4-FFF2-40B4-BE49-F238E27FC236}">
                <a16:creationId xmlns:a16="http://schemas.microsoft.com/office/drawing/2014/main" xmlns="" id="{DB55F580-7981-5FC4-0282-D51457BC7211}"/>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brightnessContrast bright="20000" contrast="-20000"/>
                    </a14:imgEffect>
                  </a14:imgLayer>
                </a14:imgProps>
              </a:ext>
            </a:extLst>
          </a:blip>
          <a:srcRect l="-94" t="-1452" r="17407" b="17452"/>
          <a:stretch/>
        </p:blipFill>
        <p:spPr>
          <a:xfrm>
            <a:off x="0" y="-102586"/>
            <a:ext cx="12192000" cy="6938671"/>
          </a:xfrm>
          <a:prstGeom prst="rect">
            <a:avLst/>
          </a:prstGeom>
        </p:spPr>
      </p:pic>
      <p:sp>
        <p:nvSpPr>
          <p:cNvPr id="5" name="TextBox 4">
            <a:extLst>
              <a:ext uri="{FF2B5EF4-FFF2-40B4-BE49-F238E27FC236}">
                <a16:creationId xmlns:a16="http://schemas.microsoft.com/office/drawing/2014/main" xmlns="" id="{E24084E2-6E07-B9F5-D70D-A2404640A327}"/>
              </a:ext>
            </a:extLst>
          </p:cNvPr>
          <p:cNvSpPr txBox="1"/>
          <p:nvPr/>
        </p:nvSpPr>
        <p:spPr>
          <a:xfrm>
            <a:off x="3276600" y="25400"/>
            <a:ext cx="5233677" cy="861774"/>
          </a:xfrm>
          <a:prstGeom prst="rect">
            <a:avLst/>
          </a:prstGeom>
          <a:noFill/>
        </p:spPr>
        <p:txBody>
          <a:bodyPr wrap="none" rtlCol="0">
            <a:spAutoFit/>
          </a:bodyPr>
          <a:lstStyle/>
          <a:p>
            <a:r>
              <a:rPr lang="en-IN"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EDA with Data </a:t>
            </a:r>
            <a:r>
              <a:rPr lang="en-IN" sz="3200" b="1" u="sng" dirty="0">
                <a:solidFill>
                  <a:srgbClr val="002060"/>
                </a:solidFill>
                <a:latin typeface="Times New Roman"/>
                <a:cs typeface="Times New Roman"/>
              </a:rPr>
              <a:t>Visualization</a:t>
            </a:r>
          </a:p>
          <a:p>
            <a:endParaRPr lang="en-IN" dirty="0">
              <a:solidFill>
                <a:srgbClr val="002060"/>
              </a:solidFill>
            </a:endParaRPr>
          </a:p>
        </p:txBody>
      </p:sp>
      <p:sp>
        <p:nvSpPr>
          <p:cNvPr id="6" name="TextBox 5">
            <a:extLst>
              <a:ext uri="{FF2B5EF4-FFF2-40B4-BE49-F238E27FC236}">
                <a16:creationId xmlns:a16="http://schemas.microsoft.com/office/drawing/2014/main" xmlns="" id="{8B737AFC-995D-6CB6-7A1E-148BA28DBBFE}"/>
              </a:ext>
            </a:extLst>
          </p:cNvPr>
          <p:cNvSpPr txBox="1"/>
          <p:nvPr/>
        </p:nvSpPr>
        <p:spPr>
          <a:xfrm>
            <a:off x="216939" y="766321"/>
            <a:ext cx="11777837" cy="369332"/>
          </a:xfrm>
          <a:prstGeom prst="rect">
            <a:avLst/>
          </a:prstGeom>
          <a:noFill/>
        </p:spPr>
        <p:style>
          <a:lnRef idx="1">
            <a:schemeClr val="accent3"/>
          </a:lnRef>
          <a:fillRef idx="2">
            <a:schemeClr val="accent3"/>
          </a:fillRef>
          <a:effectRef idx="1">
            <a:schemeClr val="accent3"/>
          </a:effectRef>
          <a:fontRef idx="minor">
            <a:schemeClr val="dk1"/>
          </a:fontRef>
        </p:style>
        <p:txBody>
          <a:bodyPr wrap="square" numCol="3" spcCol="126000" rtlCol="0">
            <a:spAutoFit/>
          </a:bodyPr>
          <a:lstStyle/>
          <a:p>
            <a:endParaRPr lang="en-IN" dirty="0">
              <a:solidFill>
                <a:schemeClr val="bg1"/>
              </a:solidFill>
            </a:endParaRPr>
          </a:p>
        </p:txBody>
      </p:sp>
      <p:sp>
        <p:nvSpPr>
          <p:cNvPr id="7" name="Rectangle 19">
            <a:extLst>
              <a:ext uri="{FF2B5EF4-FFF2-40B4-BE49-F238E27FC236}">
                <a16:creationId xmlns:a16="http://schemas.microsoft.com/office/drawing/2014/main" xmlns="" id="{39D306BD-7081-E50F-B839-C0AA0D51FACE}"/>
              </a:ext>
            </a:extLst>
          </p:cNvPr>
          <p:cNvSpPr>
            <a:spLocks noChangeArrowheads="1"/>
          </p:cNvSpPr>
          <p:nvPr/>
        </p:nvSpPr>
        <p:spPr bwMode="auto">
          <a:xfrm>
            <a:off x="202267" y="15109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6" name="Rectangle 32">
            <a:extLst>
              <a:ext uri="{FF2B5EF4-FFF2-40B4-BE49-F238E27FC236}">
                <a16:creationId xmlns:a16="http://schemas.microsoft.com/office/drawing/2014/main" xmlns="" id="{1FF67746-419F-2BFD-3505-729AE3F14DDF}"/>
              </a:ext>
            </a:extLst>
          </p:cNvPr>
          <p:cNvSpPr>
            <a:spLocks noChangeArrowheads="1"/>
          </p:cNvSpPr>
          <p:nvPr/>
        </p:nvSpPr>
        <p:spPr bwMode="auto">
          <a:xfrm>
            <a:off x="5190338" y="49742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7" name="Group 21">
            <a:extLst>
              <a:ext uri="{FF2B5EF4-FFF2-40B4-BE49-F238E27FC236}">
                <a16:creationId xmlns:a16="http://schemas.microsoft.com/office/drawing/2014/main" xmlns="" id="{CE45AE89-3FAC-E7AC-7446-092810823464}"/>
              </a:ext>
            </a:extLst>
          </p:cNvPr>
          <p:cNvGrpSpPr>
            <a:grpSpLocks noChangeAspect="1"/>
          </p:cNvGrpSpPr>
          <p:nvPr/>
        </p:nvGrpSpPr>
        <p:grpSpPr bwMode="auto">
          <a:xfrm>
            <a:off x="4896138" y="4974290"/>
            <a:ext cx="1946275" cy="1768475"/>
            <a:chOff x="2778" y="9051"/>
            <a:chExt cx="2446" cy="2222"/>
          </a:xfrm>
        </p:grpSpPr>
        <p:sp>
          <p:nvSpPr>
            <p:cNvPr id="28" name="AutoShape 31">
              <a:extLst>
                <a:ext uri="{FF2B5EF4-FFF2-40B4-BE49-F238E27FC236}">
                  <a16:creationId xmlns:a16="http://schemas.microsoft.com/office/drawing/2014/main" xmlns="" id="{F3183F2C-F30B-DF6F-EC43-4AE695697724}"/>
                </a:ext>
              </a:extLst>
            </p:cNvPr>
            <p:cNvSpPr>
              <a:spLocks noChangeAspect="1" noChangeArrowheads="1" noTextEdit="1"/>
            </p:cNvSpPr>
            <p:nvPr/>
          </p:nvSpPr>
          <p:spPr bwMode="auto">
            <a:xfrm>
              <a:off x="2778" y="9051"/>
              <a:ext cx="2446" cy="22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Rectangle 30">
              <a:extLst>
                <a:ext uri="{FF2B5EF4-FFF2-40B4-BE49-F238E27FC236}">
                  <a16:creationId xmlns:a16="http://schemas.microsoft.com/office/drawing/2014/main" xmlns="" id="{A71C0D64-C65C-804B-255E-861DE0D1D0A9}"/>
                </a:ext>
              </a:extLst>
            </p:cNvPr>
            <p:cNvSpPr>
              <a:spLocks noChangeArrowheads="1"/>
            </p:cNvSpPr>
            <p:nvPr/>
          </p:nvSpPr>
          <p:spPr bwMode="auto">
            <a:xfrm>
              <a:off x="2975" y="9114"/>
              <a:ext cx="75" cy="1954"/>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29">
              <a:extLst>
                <a:ext uri="{FF2B5EF4-FFF2-40B4-BE49-F238E27FC236}">
                  <a16:creationId xmlns:a16="http://schemas.microsoft.com/office/drawing/2014/main" xmlns="" id="{869B989E-EE01-6FE2-989C-20EC500CFDDF}"/>
                </a:ext>
              </a:extLst>
            </p:cNvPr>
            <p:cNvSpPr>
              <a:spLocks noChangeArrowheads="1"/>
            </p:cNvSpPr>
            <p:nvPr/>
          </p:nvSpPr>
          <p:spPr bwMode="auto">
            <a:xfrm>
              <a:off x="2975" y="11004"/>
              <a:ext cx="2092" cy="64"/>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27">
              <a:extLst>
                <a:ext uri="{FF2B5EF4-FFF2-40B4-BE49-F238E27FC236}">
                  <a16:creationId xmlns:a16="http://schemas.microsoft.com/office/drawing/2014/main" xmlns="" id="{4DC99C79-BDE4-7D36-C92A-2E6881A8A466}"/>
                </a:ext>
              </a:extLst>
            </p:cNvPr>
            <p:cNvSpPr>
              <a:spLocks noChangeArrowheads="1"/>
            </p:cNvSpPr>
            <p:nvPr/>
          </p:nvSpPr>
          <p:spPr bwMode="auto">
            <a:xfrm>
              <a:off x="3423" y="9592"/>
              <a:ext cx="193" cy="1308"/>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26">
              <a:extLst>
                <a:ext uri="{FF2B5EF4-FFF2-40B4-BE49-F238E27FC236}">
                  <a16:creationId xmlns:a16="http://schemas.microsoft.com/office/drawing/2014/main" xmlns="" id="{2163F62C-1E73-4024-D64C-4B4684F8CCED}"/>
                </a:ext>
              </a:extLst>
            </p:cNvPr>
            <p:cNvSpPr>
              <a:spLocks noChangeArrowheads="1"/>
            </p:cNvSpPr>
            <p:nvPr/>
          </p:nvSpPr>
          <p:spPr bwMode="auto">
            <a:xfrm>
              <a:off x="3678" y="9975"/>
              <a:ext cx="201" cy="933"/>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25">
              <a:extLst>
                <a:ext uri="{FF2B5EF4-FFF2-40B4-BE49-F238E27FC236}">
                  <a16:creationId xmlns:a16="http://schemas.microsoft.com/office/drawing/2014/main" xmlns="" id="{1FBFDB6D-3EC7-E851-BC66-547309C54473}"/>
                </a:ext>
              </a:extLst>
            </p:cNvPr>
            <p:cNvSpPr>
              <a:spLocks noChangeArrowheads="1"/>
            </p:cNvSpPr>
            <p:nvPr/>
          </p:nvSpPr>
          <p:spPr bwMode="auto">
            <a:xfrm>
              <a:off x="3950" y="9448"/>
              <a:ext cx="193" cy="1460"/>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24">
              <a:extLst>
                <a:ext uri="{FF2B5EF4-FFF2-40B4-BE49-F238E27FC236}">
                  <a16:creationId xmlns:a16="http://schemas.microsoft.com/office/drawing/2014/main" xmlns="" id="{2B8271C9-1442-6A58-3627-6376ADCC3D12}"/>
                </a:ext>
              </a:extLst>
            </p:cNvPr>
            <p:cNvSpPr>
              <a:spLocks noChangeArrowheads="1"/>
            </p:cNvSpPr>
            <p:nvPr/>
          </p:nvSpPr>
          <p:spPr bwMode="auto">
            <a:xfrm>
              <a:off x="4197" y="9344"/>
              <a:ext cx="193" cy="1548"/>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23">
              <a:extLst>
                <a:ext uri="{FF2B5EF4-FFF2-40B4-BE49-F238E27FC236}">
                  <a16:creationId xmlns:a16="http://schemas.microsoft.com/office/drawing/2014/main" xmlns="" id="{44E4328D-ECB4-F482-0FE9-9A3C29977394}"/>
                </a:ext>
              </a:extLst>
            </p:cNvPr>
            <p:cNvSpPr>
              <a:spLocks noChangeArrowheads="1"/>
            </p:cNvSpPr>
            <p:nvPr/>
          </p:nvSpPr>
          <p:spPr bwMode="auto">
            <a:xfrm>
              <a:off x="4444" y="10317"/>
              <a:ext cx="208" cy="575"/>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22">
              <a:extLst>
                <a:ext uri="{FF2B5EF4-FFF2-40B4-BE49-F238E27FC236}">
                  <a16:creationId xmlns:a16="http://schemas.microsoft.com/office/drawing/2014/main" xmlns="" id="{C719A26B-F787-C6A6-CF7F-219A142E14BB}"/>
                </a:ext>
              </a:extLst>
            </p:cNvPr>
            <p:cNvSpPr>
              <a:spLocks noChangeArrowheads="1"/>
            </p:cNvSpPr>
            <p:nvPr/>
          </p:nvSpPr>
          <p:spPr bwMode="auto">
            <a:xfrm>
              <a:off x="4723" y="9592"/>
              <a:ext cx="185" cy="1292"/>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grpSp>
      <p:sp>
        <p:nvSpPr>
          <p:cNvPr id="48" name="Rectangle 47">
            <a:extLst>
              <a:ext uri="{FF2B5EF4-FFF2-40B4-BE49-F238E27FC236}">
                <a16:creationId xmlns:a16="http://schemas.microsoft.com/office/drawing/2014/main" xmlns="" id="{6BFC0358-8B24-F63D-5527-36C15D81CAEC}"/>
              </a:ext>
            </a:extLst>
          </p:cNvPr>
          <p:cNvSpPr>
            <a:spLocks noChangeArrowheads="1"/>
          </p:cNvSpPr>
          <p:nvPr/>
        </p:nvSpPr>
        <p:spPr bwMode="auto">
          <a:xfrm>
            <a:off x="8741131" y="478727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49" name="Group 43">
            <a:extLst>
              <a:ext uri="{FF2B5EF4-FFF2-40B4-BE49-F238E27FC236}">
                <a16:creationId xmlns:a16="http://schemas.microsoft.com/office/drawing/2014/main" xmlns="" id="{0D71B000-928B-0BCA-5343-A44A7F18C4DB}"/>
              </a:ext>
            </a:extLst>
          </p:cNvPr>
          <p:cNvGrpSpPr>
            <a:grpSpLocks noChangeAspect="1"/>
          </p:cNvGrpSpPr>
          <p:nvPr/>
        </p:nvGrpSpPr>
        <p:grpSpPr bwMode="auto">
          <a:xfrm>
            <a:off x="8828952" y="4855690"/>
            <a:ext cx="1800225" cy="1730375"/>
            <a:chOff x="2850" y="7963"/>
            <a:chExt cx="2262" cy="2175"/>
          </a:xfrm>
        </p:grpSpPr>
        <p:sp>
          <p:nvSpPr>
            <p:cNvPr id="50" name="AutoShape 46">
              <a:extLst>
                <a:ext uri="{FF2B5EF4-FFF2-40B4-BE49-F238E27FC236}">
                  <a16:creationId xmlns:a16="http://schemas.microsoft.com/office/drawing/2014/main" xmlns="" id="{0F6888CD-0DB7-F694-8549-7A4164C972ED}"/>
                </a:ext>
              </a:extLst>
            </p:cNvPr>
            <p:cNvSpPr>
              <a:spLocks noChangeAspect="1" noChangeArrowheads="1" noTextEdit="1"/>
            </p:cNvSpPr>
            <p:nvPr/>
          </p:nvSpPr>
          <p:spPr bwMode="auto">
            <a:xfrm>
              <a:off x="2850" y="7963"/>
              <a:ext cx="2262" cy="2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1" name="Rectangle 45">
              <a:extLst>
                <a:ext uri="{FF2B5EF4-FFF2-40B4-BE49-F238E27FC236}">
                  <a16:creationId xmlns:a16="http://schemas.microsoft.com/office/drawing/2014/main" xmlns="" id="{951E42BE-1506-3607-CB21-1347244E8926}"/>
                </a:ext>
              </a:extLst>
            </p:cNvPr>
            <p:cNvSpPr>
              <a:spLocks noChangeArrowheads="1"/>
            </p:cNvSpPr>
            <p:nvPr/>
          </p:nvSpPr>
          <p:spPr bwMode="auto">
            <a:xfrm>
              <a:off x="3015" y="8106"/>
              <a:ext cx="56" cy="1851"/>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44">
              <a:extLst>
                <a:ext uri="{FF2B5EF4-FFF2-40B4-BE49-F238E27FC236}">
                  <a16:creationId xmlns:a16="http://schemas.microsoft.com/office/drawing/2014/main" xmlns="" id="{426C4552-5B98-78EB-064B-D0D462F46667}"/>
                </a:ext>
              </a:extLst>
            </p:cNvPr>
            <p:cNvSpPr>
              <a:spLocks noChangeArrowheads="1"/>
            </p:cNvSpPr>
            <p:nvPr/>
          </p:nvSpPr>
          <p:spPr bwMode="auto">
            <a:xfrm>
              <a:off x="3071" y="9893"/>
              <a:ext cx="1772" cy="56"/>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53" name="Freeform: Shape 52">
            <a:extLst>
              <a:ext uri="{FF2B5EF4-FFF2-40B4-BE49-F238E27FC236}">
                <a16:creationId xmlns:a16="http://schemas.microsoft.com/office/drawing/2014/main" xmlns="" id="{FDDD865A-6B6B-4CD7-ADB1-489DFDB86D6D}"/>
              </a:ext>
            </a:extLst>
          </p:cNvPr>
          <p:cNvSpPr/>
          <p:nvPr/>
        </p:nvSpPr>
        <p:spPr>
          <a:xfrm>
            <a:off x="9122563" y="5437405"/>
            <a:ext cx="1174802" cy="768534"/>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1"/>
          </a:solidFill>
          <a:ln w="12998" cap="flat">
            <a:solidFill>
              <a:schemeClr val="bg1"/>
            </a:solidFill>
            <a:prstDash val="solid"/>
            <a:miter/>
          </a:ln>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chemeClr val="accent1"/>
              </a:solidFill>
            </a:endParaRPr>
          </a:p>
        </p:txBody>
      </p:sp>
      <p:sp>
        <p:nvSpPr>
          <p:cNvPr id="54" name="Rectangle 24">
            <a:extLst>
              <a:ext uri="{FF2B5EF4-FFF2-40B4-BE49-F238E27FC236}">
                <a16:creationId xmlns:a16="http://schemas.microsoft.com/office/drawing/2014/main" xmlns="" id="{2B8271C9-1442-6A58-3627-6376ADCC3D12}"/>
              </a:ext>
            </a:extLst>
          </p:cNvPr>
          <p:cNvSpPr>
            <a:spLocks noChangeArrowheads="1"/>
          </p:cNvSpPr>
          <p:nvPr/>
        </p:nvSpPr>
        <p:spPr bwMode="auto">
          <a:xfrm>
            <a:off x="5190338" y="5220221"/>
            <a:ext cx="153570" cy="1232043"/>
          </a:xfrm>
          <a:prstGeom prst="rect">
            <a:avLst/>
          </a:prstGeom>
          <a:solidFill>
            <a:srgbClr val="4F81BD"/>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xmlns="" id="{C5C6895A-5A89-1FE4-66A5-46205F193EFE}"/>
              </a:ext>
            </a:extLst>
          </p:cNvPr>
          <p:cNvSpPr txBox="1"/>
          <p:nvPr/>
        </p:nvSpPr>
        <p:spPr>
          <a:xfrm>
            <a:off x="9709964" y="282729"/>
            <a:ext cx="1768626" cy="276999"/>
          </a:xfrm>
          <a:prstGeom prst="rect">
            <a:avLst/>
          </a:prstGeom>
          <a:noFill/>
        </p:spPr>
        <p:txBody>
          <a:bodyPr wrap="none" rtlCol="0">
            <a:spAutoFit/>
          </a:bodyPr>
          <a:lstStyle/>
          <a:p>
            <a:r>
              <a:rPr lang="en-IN" sz="1200" dirty="0">
                <a:solidFill>
                  <a:schemeClr val="bg1"/>
                </a:solidFill>
                <a:highlight>
                  <a:srgbClr val="000000"/>
                </a:highlight>
                <a:hlinkClick r:id="rId5">
                  <a:extLst>
                    <a:ext uri="{A12FA001-AC4F-418D-AE19-62706E023703}">
                      <ahyp:hlinkClr xmlns:ahyp="http://schemas.microsoft.com/office/drawing/2018/hyperlinkcolor" xmlns="" val="tx"/>
                    </a:ext>
                  </a:extLst>
                </a:hlinkClick>
              </a:rPr>
              <a:t>Git Link EDA Visualization</a:t>
            </a:r>
            <a:endParaRPr lang="en-IN" sz="1200" dirty="0">
              <a:solidFill>
                <a:schemeClr val="bg1"/>
              </a:solidFill>
              <a:highlight>
                <a:srgbClr val="000000"/>
              </a:highlight>
            </a:endParaRPr>
          </a:p>
        </p:txBody>
      </p:sp>
      <p:sp>
        <p:nvSpPr>
          <p:cNvPr id="40" name="Rectangle: Rounded Corners 39">
            <a:extLst>
              <a:ext uri="{FF2B5EF4-FFF2-40B4-BE49-F238E27FC236}">
                <a16:creationId xmlns:a16="http://schemas.microsoft.com/office/drawing/2014/main" xmlns="" id="{E2B4FDE0-96BE-1AA4-A50D-35280ABB4F62}"/>
              </a:ext>
            </a:extLst>
          </p:cNvPr>
          <p:cNvSpPr/>
          <p:nvPr/>
        </p:nvSpPr>
        <p:spPr>
          <a:xfrm>
            <a:off x="363894" y="766321"/>
            <a:ext cx="3760237" cy="356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xmlns="" id="{FDC1602E-D26B-8E9C-4DC0-A42500CB0388}"/>
              </a:ext>
            </a:extLst>
          </p:cNvPr>
          <p:cNvSpPr/>
          <p:nvPr/>
        </p:nvSpPr>
        <p:spPr>
          <a:xfrm>
            <a:off x="4232036" y="758928"/>
            <a:ext cx="3760237" cy="356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xmlns="" id="{E6D07932-4AB3-0037-5A4A-C4F1BDA33630}"/>
              </a:ext>
            </a:extLst>
          </p:cNvPr>
          <p:cNvSpPr/>
          <p:nvPr/>
        </p:nvSpPr>
        <p:spPr>
          <a:xfrm>
            <a:off x="8153170" y="766702"/>
            <a:ext cx="3760237" cy="356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xmlns="" id="{D0C16D76-7AA8-7714-82AF-4FCEE7454E04}"/>
              </a:ext>
            </a:extLst>
          </p:cNvPr>
          <p:cNvSpPr txBox="1"/>
          <p:nvPr/>
        </p:nvSpPr>
        <p:spPr>
          <a:xfrm>
            <a:off x="306675" y="743137"/>
            <a:ext cx="11885325" cy="6207212"/>
          </a:xfrm>
          <a:prstGeom prst="rect">
            <a:avLst/>
          </a:prstGeom>
          <a:noFill/>
          <a:ln>
            <a:noFill/>
          </a:ln>
        </p:spPr>
        <p:txBody>
          <a:bodyPr wrap="square" numCol="3" spcCol="144000">
            <a:spAutoFit/>
          </a:bodyPr>
          <a:lstStyle/>
          <a:p>
            <a:pPr algn="ctr">
              <a:lnSpc>
                <a:spcPct val="115000"/>
              </a:lnSpc>
              <a:spcAft>
                <a:spcPts val="1000"/>
              </a:spcAft>
            </a:pPr>
            <a:r>
              <a:rPr lang="en-GB" sz="1800" b="1" u="sng" kern="100" dirty="0">
                <a:ln w="18415" cmpd="sng">
                  <a:noFill/>
                  <a:prstDash val="solid"/>
                </a:ln>
                <a:solidFill>
                  <a:srgbClr val="002060"/>
                </a:solidFill>
                <a:effectLst>
                  <a:outerShdw blurRad="63500" dir="3600000" algn="tl" rotWithShape="0">
                    <a:srgbClr val="000000">
                      <a:alpha val="70000"/>
                    </a:srgbClr>
                  </a:outerShdw>
                </a:effectLst>
                <a:latin typeface="+mj-lt"/>
                <a:ea typeface="Calibri" panose="020F0502020204030204" pitchFamily="34" charset="0"/>
                <a:cs typeface="Times New Roman" panose="02020603050405020304" pitchFamily="18" charset="0"/>
              </a:rPr>
              <a:t>SCATTER CHARTS   </a:t>
            </a:r>
            <a:endParaRPr lang="en-IN" sz="1800" b="1" u="sng" kern="100" dirty="0">
              <a:ln w="18415" cmpd="sng">
                <a:noFill/>
                <a:prstDash val="solid"/>
              </a:ln>
              <a:solidFill>
                <a:srgbClr val="002060"/>
              </a:solidFill>
              <a:effectLst>
                <a:outerShdw blurRad="63500" dir="3600000" algn="tl" rotWithShape="0">
                  <a:srgbClr val="000000">
                    <a:alpha val="70000"/>
                  </a:srgbClr>
                </a:outerShdw>
              </a:effectLst>
              <a:latin typeface="+mj-lt"/>
              <a:ea typeface="Calibri" panose="020F0502020204030204" pitchFamily="34" charset="0"/>
              <a:cs typeface="Times New Roman" panose="02020603050405020304" pitchFamily="18" charset="0"/>
            </a:endParaRPr>
          </a:p>
          <a:p>
            <a:pPr>
              <a:lnSpc>
                <a:spcPct val="115000"/>
              </a:lnSpc>
              <a:spcAft>
                <a:spcPts val="1000"/>
              </a:spcAft>
            </a:pPr>
            <a:r>
              <a:rPr lang="en-IN" sz="1800" b="1" kern="100" dirty="0">
                <a:effectLst/>
                <a:latin typeface="+mj-lt"/>
                <a:ea typeface="Calibri" panose="020F0502020204030204" pitchFamily="34" charset="0"/>
                <a:cs typeface="Times New Roman" panose="02020603050405020304" pitchFamily="18" charset="0"/>
              </a:rPr>
              <a:t>A scatter plot shows how much one variable is affected by another. The relationship between two variables is called a correlation. This plot is generally composed of large data bodies.</a:t>
            </a:r>
          </a:p>
          <a:p>
            <a:pPr>
              <a:lnSpc>
                <a:spcPct val="115000"/>
              </a:lnSpc>
              <a:spcAft>
                <a:spcPts val="1000"/>
              </a:spcAft>
            </a:pPr>
            <a:r>
              <a:rPr lang="en-GB" sz="1800" b="1" kern="100" dirty="0">
                <a:solidFill>
                  <a:srgbClr val="002060"/>
                </a:solidFill>
                <a:effectLst/>
                <a:latin typeface="+mj-lt"/>
                <a:ea typeface="Calibri" panose="020F0502020204030204" pitchFamily="34" charset="0"/>
                <a:cs typeface="Times New Roman" panose="02020603050405020304" pitchFamily="18" charset="0"/>
              </a:rPr>
              <a:t>A scatter chart was produced to visualize the relationship between:</a:t>
            </a:r>
            <a:endParaRPr lang="en-IN" sz="1800" b="1" kern="100" dirty="0">
              <a:solidFill>
                <a:srgbClr val="002060"/>
              </a:solidFill>
              <a:effectLst/>
              <a:latin typeface="+mj-lt"/>
              <a:ea typeface="Calibri" panose="020F0502020204030204" pitchFamily="34" charset="0"/>
              <a:cs typeface="Times New Roman" panose="02020603050405020304" pitchFamily="18" charset="0"/>
            </a:endParaRPr>
          </a:p>
          <a:p>
            <a:pPr>
              <a:spcAft>
                <a:spcPts val="600"/>
              </a:spcAft>
            </a:pPr>
            <a:r>
              <a:rPr lang="en-IN" sz="1800" b="1" kern="100" dirty="0">
                <a:effectLst/>
                <a:latin typeface="+mj-lt"/>
                <a:ea typeface="Calibri" panose="020F0502020204030204" pitchFamily="34" charset="0"/>
                <a:cs typeface="Times New Roman" panose="02020603050405020304" pitchFamily="18" charset="0"/>
              </a:rPr>
              <a:t>○ Flight Number vs. Launch </a:t>
            </a:r>
          </a:p>
          <a:p>
            <a:pPr>
              <a:spcAft>
                <a:spcPts val="600"/>
              </a:spcAft>
            </a:pPr>
            <a:r>
              <a:rPr lang="en-IN" sz="1800" b="1" kern="100" dirty="0">
                <a:effectLst/>
                <a:latin typeface="+mj-lt"/>
                <a:ea typeface="Calibri" panose="020F0502020204030204" pitchFamily="34" charset="0"/>
                <a:cs typeface="Times New Roman" panose="02020603050405020304" pitchFamily="18" charset="0"/>
              </a:rPr>
              <a:t>○ Payload vs. Launch Site</a:t>
            </a:r>
          </a:p>
          <a:p>
            <a:pPr>
              <a:spcAft>
                <a:spcPts val="600"/>
              </a:spcAft>
            </a:pPr>
            <a:r>
              <a:rPr lang="en-IN" sz="1800" b="1" kern="100" dirty="0">
                <a:effectLst/>
                <a:latin typeface="+mj-lt"/>
                <a:ea typeface="Calibri" panose="020F0502020204030204" pitchFamily="34" charset="0"/>
                <a:cs typeface="Times New Roman" panose="02020603050405020304" pitchFamily="18" charset="0"/>
              </a:rPr>
              <a:t>○ Flight Number vs. Orbit Type</a:t>
            </a:r>
          </a:p>
          <a:p>
            <a:pPr>
              <a:spcAft>
                <a:spcPts val="600"/>
              </a:spcAft>
            </a:pPr>
            <a:r>
              <a:rPr lang="en-IN" sz="1800" b="1" kern="100" dirty="0">
                <a:effectLst/>
                <a:latin typeface="+mj-lt"/>
                <a:ea typeface="Calibri" panose="020F0502020204030204" pitchFamily="34" charset="0"/>
                <a:cs typeface="Times New Roman" panose="02020603050405020304" pitchFamily="18" charset="0"/>
              </a:rPr>
              <a:t>○ Payload vs. Orbit Type.</a:t>
            </a:r>
          </a:p>
          <a:p>
            <a:pPr>
              <a:lnSpc>
                <a:spcPct val="115000"/>
              </a:lnSpc>
              <a:spcAft>
                <a:spcPts val="1000"/>
              </a:spcAft>
            </a:pPr>
            <a:endParaRPr lang="en-IN" b="1" kern="100" dirty="0">
              <a:solidFill>
                <a:schemeClr val="bg1"/>
              </a:solidFill>
              <a:latin typeface="+mj-lt"/>
              <a:ea typeface="Calibri" panose="020F0502020204030204" pitchFamily="34" charset="0"/>
              <a:cs typeface="Times New Roman" panose="02020603050405020304" pitchFamily="18" charset="0"/>
            </a:endParaRPr>
          </a:p>
          <a:p>
            <a:pPr>
              <a:lnSpc>
                <a:spcPct val="115000"/>
              </a:lnSpc>
              <a:spcAft>
                <a:spcPts val="1000"/>
              </a:spcAft>
            </a:pPr>
            <a:endParaRPr lang="en-IN" sz="1800" b="1" kern="100" dirty="0">
              <a:solidFill>
                <a:schemeClr val="bg1"/>
              </a:solidFill>
              <a:effectLst/>
              <a:latin typeface="+mj-lt"/>
              <a:ea typeface="Calibri" panose="020F0502020204030204" pitchFamily="34" charset="0"/>
              <a:cs typeface="Times New Roman" panose="02020603050405020304" pitchFamily="18" charset="0"/>
            </a:endParaRPr>
          </a:p>
          <a:p>
            <a:pPr>
              <a:lnSpc>
                <a:spcPct val="115000"/>
              </a:lnSpc>
              <a:spcAft>
                <a:spcPts val="1000"/>
              </a:spcAft>
            </a:pPr>
            <a:endParaRPr lang="en-IN" b="1" kern="100" dirty="0">
              <a:solidFill>
                <a:schemeClr val="bg1"/>
              </a:solidFill>
              <a:latin typeface="+mj-lt"/>
              <a:ea typeface="Calibri" panose="020F0502020204030204" pitchFamily="34" charset="0"/>
              <a:cs typeface="Times New Roman" panose="02020603050405020304" pitchFamily="18" charset="0"/>
            </a:endParaRPr>
          </a:p>
          <a:p>
            <a:pPr algn="ctr">
              <a:lnSpc>
                <a:spcPct val="115000"/>
              </a:lnSpc>
              <a:spcAft>
                <a:spcPts val="1000"/>
              </a:spcAft>
            </a:pPr>
            <a:r>
              <a:rPr lang="en-IN" b="1" u="sng" kern="100" dirty="0">
                <a:ln w="18415" cmpd="sng">
                  <a:noFill/>
                  <a:prstDash val="solid"/>
                </a:ln>
                <a:solidFill>
                  <a:srgbClr val="002060"/>
                </a:solidFill>
                <a:effectLst>
                  <a:outerShdw blurRad="63500" dir="3600000" algn="tl" rotWithShape="0">
                    <a:srgbClr val="000000">
                      <a:alpha val="70000"/>
                    </a:srgbClr>
                  </a:outerShdw>
                </a:effectLst>
                <a:latin typeface="+mj-lt"/>
                <a:ea typeface="Calibri" panose="020F0502020204030204" pitchFamily="34" charset="0"/>
                <a:cs typeface="Times New Roman" panose="02020603050405020304" pitchFamily="18" charset="0"/>
              </a:rPr>
              <a:t>BAR CHARTS</a:t>
            </a:r>
          </a:p>
          <a:p>
            <a:pPr>
              <a:lnSpc>
                <a:spcPct val="115000"/>
              </a:lnSpc>
              <a:spcAft>
                <a:spcPts val="1000"/>
              </a:spcAft>
            </a:pPr>
            <a:r>
              <a:rPr lang="en-IN" sz="1800" b="1" kern="100" dirty="0">
                <a:effectLst/>
                <a:latin typeface="+mj-lt"/>
                <a:ea typeface="Calibri" panose="020F0502020204030204" pitchFamily="34" charset="0"/>
                <a:cs typeface="Times New Roman" panose="02020603050405020304" pitchFamily="18" charset="0"/>
              </a:rPr>
              <a:t>A Bar chart makes it easy to compare datasets between multiple groups at a glance. One axis represents a category and the other axis represents a discrete value. The purpose of this chart is to indicate the relationship between the two axes.</a:t>
            </a:r>
          </a:p>
          <a:p>
            <a:pPr>
              <a:lnSpc>
                <a:spcPct val="115000"/>
              </a:lnSpc>
              <a:spcAft>
                <a:spcPts val="1000"/>
              </a:spcAft>
            </a:pPr>
            <a:r>
              <a:rPr lang="en-GB" sz="1800" b="1" kern="100" dirty="0">
                <a:solidFill>
                  <a:srgbClr val="002060"/>
                </a:solidFill>
                <a:effectLst/>
                <a:latin typeface="+mj-lt"/>
                <a:ea typeface="Calibri" panose="020F0502020204030204" pitchFamily="34" charset="0"/>
                <a:cs typeface="Times New Roman" panose="02020603050405020304" pitchFamily="18" charset="0"/>
              </a:rPr>
              <a:t>A bar chart was produced to visualize the relationship between:</a:t>
            </a:r>
            <a:endParaRPr lang="en-IN" sz="1800" b="1" kern="100" dirty="0">
              <a:solidFill>
                <a:srgbClr val="002060"/>
              </a:solidFill>
              <a:effectLst/>
              <a:latin typeface="+mj-lt"/>
              <a:ea typeface="Calibri" panose="020F0502020204030204" pitchFamily="34" charset="0"/>
              <a:cs typeface="Times New Roman" panose="02020603050405020304" pitchFamily="18" charset="0"/>
            </a:endParaRPr>
          </a:p>
          <a:p>
            <a:pPr>
              <a:lnSpc>
                <a:spcPct val="115000"/>
              </a:lnSpc>
              <a:spcAft>
                <a:spcPts val="1000"/>
              </a:spcAft>
            </a:pPr>
            <a:r>
              <a:rPr lang="en-IN" sz="1800" b="1" kern="100" dirty="0">
                <a:effectLst/>
                <a:latin typeface="+mj-lt"/>
                <a:ea typeface="Calibri" panose="020F0502020204030204" pitchFamily="34" charset="0"/>
                <a:cs typeface="Times New Roman" panose="02020603050405020304" pitchFamily="18" charset="0"/>
              </a:rPr>
              <a:t>○ Orbit Type vs. Success Rate</a:t>
            </a:r>
          </a:p>
          <a:p>
            <a:pPr>
              <a:lnSpc>
                <a:spcPct val="115000"/>
              </a:lnSpc>
              <a:spcAft>
                <a:spcPts val="1000"/>
              </a:spcAft>
            </a:pPr>
            <a:endParaRPr lang="en-IN" sz="1800" b="1" kern="100" dirty="0">
              <a:solidFill>
                <a:schemeClr val="bg1"/>
              </a:solidFill>
              <a:effectLst/>
              <a:latin typeface="+mj-lt"/>
              <a:ea typeface="Calibri" panose="020F0502020204030204" pitchFamily="34" charset="0"/>
              <a:cs typeface="Times New Roman" panose="02020603050405020304" pitchFamily="18" charset="0"/>
            </a:endParaRPr>
          </a:p>
          <a:p>
            <a:pPr>
              <a:lnSpc>
                <a:spcPct val="115000"/>
              </a:lnSpc>
              <a:spcAft>
                <a:spcPts val="1000"/>
              </a:spcAft>
            </a:pPr>
            <a:endParaRPr lang="en-IN" b="1" kern="100" dirty="0">
              <a:solidFill>
                <a:schemeClr val="bg1"/>
              </a:solidFill>
              <a:latin typeface="+mj-lt"/>
              <a:ea typeface="Calibri" panose="020F0502020204030204" pitchFamily="34" charset="0"/>
              <a:cs typeface="Times New Roman" panose="02020603050405020304" pitchFamily="18" charset="0"/>
            </a:endParaRPr>
          </a:p>
          <a:p>
            <a:pPr>
              <a:lnSpc>
                <a:spcPct val="115000"/>
              </a:lnSpc>
              <a:spcAft>
                <a:spcPts val="1000"/>
              </a:spcAft>
            </a:pPr>
            <a:endParaRPr lang="en-IN" sz="1800" b="1" kern="100" dirty="0">
              <a:solidFill>
                <a:schemeClr val="bg1"/>
              </a:solidFill>
              <a:effectLst/>
              <a:latin typeface="+mj-lt"/>
              <a:ea typeface="Calibri" panose="020F0502020204030204" pitchFamily="34" charset="0"/>
              <a:cs typeface="Times New Roman" panose="02020603050405020304" pitchFamily="18" charset="0"/>
            </a:endParaRPr>
          </a:p>
          <a:p>
            <a:pPr>
              <a:lnSpc>
                <a:spcPct val="115000"/>
              </a:lnSpc>
              <a:spcAft>
                <a:spcPts val="1000"/>
              </a:spcAft>
            </a:pPr>
            <a:endParaRPr lang="en-IN" b="1" kern="100" dirty="0">
              <a:solidFill>
                <a:schemeClr val="bg1"/>
              </a:solidFill>
              <a:latin typeface="+mj-lt"/>
              <a:ea typeface="Calibri" panose="020F0502020204030204" pitchFamily="34" charset="0"/>
              <a:cs typeface="Times New Roman" panose="02020603050405020304" pitchFamily="18" charset="0"/>
            </a:endParaRPr>
          </a:p>
          <a:p>
            <a:pPr algn="ctr">
              <a:lnSpc>
                <a:spcPct val="115000"/>
              </a:lnSpc>
              <a:spcAft>
                <a:spcPts val="1000"/>
              </a:spcAft>
            </a:pPr>
            <a:r>
              <a:rPr lang="en-IN" b="1" u="sng" kern="100" dirty="0">
                <a:ln w="18415" cmpd="sng">
                  <a:noFill/>
                  <a:prstDash val="solid"/>
                </a:ln>
                <a:solidFill>
                  <a:srgbClr val="002060"/>
                </a:solidFill>
                <a:effectLst>
                  <a:outerShdw blurRad="63500" dir="3600000" algn="tl" rotWithShape="0">
                    <a:srgbClr val="000000">
                      <a:alpha val="70000"/>
                    </a:srgbClr>
                  </a:outerShdw>
                </a:effectLst>
                <a:latin typeface="+mj-lt"/>
                <a:ea typeface="Calibri" panose="020F0502020204030204" pitchFamily="34" charset="0"/>
                <a:cs typeface="Times New Roman" panose="02020603050405020304" pitchFamily="18" charset="0"/>
              </a:rPr>
              <a:t>LINE CHARTS</a:t>
            </a:r>
          </a:p>
          <a:p>
            <a:pPr>
              <a:lnSpc>
                <a:spcPct val="115000"/>
              </a:lnSpc>
              <a:spcAft>
                <a:spcPts val="1000"/>
              </a:spcAft>
            </a:pPr>
            <a:r>
              <a:rPr lang="en-IN" sz="1800" b="1" kern="100" dirty="0">
                <a:effectLst/>
                <a:latin typeface="+mj-lt"/>
                <a:ea typeface="Calibri" panose="020F0502020204030204" pitchFamily="34" charset="0"/>
                <a:cs typeface="Times New Roman" panose="02020603050405020304" pitchFamily="18" charset="0"/>
              </a:rPr>
              <a:t>A Line chart shows data variables and trends very clearly and helps predict the results of data that has not yet been recorded.</a:t>
            </a:r>
          </a:p>
          <a:p>
            <a:pPr>
              <a:lnSpc>
                <a:spcPct val="115000"/>
              </a:lnSpc>
              <a:spcAft>
                <a:spcPts val="1000"/>
              </a:spcAft>
            </a:pPr>
            <a:r>
              <a:rPr lang="en-GB" sz="1800" b="1" kern="100" dirty="0">
                <a:solidFill>
                  <a:srgbClr val="002060"/>
                </a:solidFill>
                <a:effectLst/>
                <a:latin typeface="+mj-lt"/>
                <a:ea typeface="Calibri" panose="020F0502020204030204" pitchFamily="34" charset="0"/>
                <a:cs typeface="Times New Roman" panose="02020603050405020304" pitchFamily="18" charset="0"/>
              </a:rPr>
              <a:t>Line charts were produced to visualize the relationships between:</a:t>
            </a:r>
            <a:endParaRPr lang="en-IN" sz="1800" b="1" kern="100" dirty="0">
              <a:solidFill>
                <a:srgbClr val="002060"/>
              </a:solidFill>
              <a:effectLst/>
              <a:latin typeface="+mj-lt"/>
              <a:ea typeface="Calibri" panose="020F0502020204030204" pitchFamily="34" charset="0"/>
              <a:cs typeface="Times New Roman" panose="02020603050405020304" pitchFamily="18" charset="0"/>
            </a:endParaRPr>
          </a:p>
          <a:p>
            <a:pPr>
              <a:lnSpc>
                <a:spcPct val="115000"/>
              </a:lnSpc>
              <a:spcAft>
                <a:spcPts val="1000"/>
              </a:spcAft>
            </a:pPr>
            <a:r>
              <a:rPr lang="en-IN" sz="1800" b="1" kern="100" dirty="0">
                <a:effectLst/>
                <a:latin typeface="+mj-lt"/>
                <a:ea typeface="Calibri" panose="020F0502020204030204" pitchFamily="34" charset="0"/>
                <a:cs typeface="Times New Roman" panose="02020603050405020304" pitchFamily="18" charset="0"/>
              </a:rPr>
              <a:t>○ Year vs. Success Rate</a:t>
            </a:r>
          </a:p>
        </p:txBody>
      </p:sp>
      <p:grpSp>
        <p:nvGrpSpPr>
          <p:cNvPr id="55" name="Group 1">
            <a:extLst>
              <a:ext uri="{FF2B5EF4-FFF2-40B4-BE49-F238E27FC236}">
                <a16:creationId xmlns:a16="http://schemas.microsoft.com/office/drawing/2014/main" xmlns="" id="{DFFF703F-A1C8-4BCE-A172-1FEF1F19E71E}"/>
              </a:ext>
            </a:extLst>
          </p:cNvPr>
          <p:cNvGrpSpPr>
            <a:grpSpLocks noChangeAspect="1"/>
          </p:cNvGrpSpPr>
          <p:nvPr/>
        </p:nvGrpSpPr>
        <p:grpSpPr bwMode="auto">
          <a:xfrm>
            <a:off x="-792694" y="5276502"/>
            <a:ext cx="3648249" cy="2351524"/>
            <a:chOff x="483" y="6750"/>
            <a:chExt cx="5111" cy="3296"/>
          </a:xfrm>
        </p:grpSpPr>
        <p:sp>
          <p:nvSpPr>
            <p:cNvPr id="56" name="AutoShape 18">
              <a:extLst>
                <a:ext uri="{FF2B5EF4-FFF2-40B4-BE49-F238E27FC236}">
                  <a16:creationId xmlns:a16="http://schemas.microsoft.com/office/drawing/2014/main" xmlns="" id="{1990E7F6-283C-CB08-71B2-0920FEF58045}"/>
                </a:ext>
              </a:extLst>
            </p:cNvPr>
            <p:cNvSpPr>
              <a:spLocks noChangeAspect="1" noChangeArrowheads="1" noTextEdit="1"/>
            </p:cNvSpPr>
            <p:nvPr/>
          </p:nvSpPr>
          <p:spPr bwMode="auto">
            <a:xfrm>
              <a:off x="483" y="7795"/>
              <a:ext cx="2573" cy="2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7" name="Text Box 17">
              <a:extLst>
                <a:ext uri="{FF2B5EF4-FFF2-40B4-BE49-F238E27FC236}">
                  <a16:creationId xmlns:a16="http://schemas.microsoft.com/office/drawing/2014/main" xmlns="" id="{E2977F55-F9A0-094D-2A4E-3EE94ABA27B6}"/>
                </a:ext>
              </a:extLst>
            </p:cNvPr>
            <p:cNvSpPr txBox="1">
              <a:spLocks noChangeArrowheads="1"/>
            </p:cNvSpPr>
            <p:nvPr/>
          </p:nvSpPr>
          <p:spPr bwMode="auto">
            <a:xfrm>
              <a:off x="3448" y="6750"/>
              <a:ext cx="56" cy="1969"/>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16">
              <a:extLst>
                <a:ext uri="{FF2B5EF4-FFF2-40B4-BE49-F238E27FC236}">
                  <a16:creationId xmlns:a16="http://schemas.microsoft.com/office/drawing/2014/main" xmlns="" id="{58302616-5FAF-08ED-0C28-C19DA1F91B8F}"/>
                </a:ext>
              </a:extLst>
            </p:cNvPr>
            <p:cNvSpPr>
              <a:spLocks noChangeArrowheads="1"/>
            </p:cNvSpPr>
            <p:nvPr/>
          </p:nvSpPr>
          <p:spPr bwMode="auto">
            <a:xfrm>
              <a:off x="3464" y="8662"/>
              <a:ext cx="2130" cy="57"/>
            </a:xfrm>
            <a:prstGeom prst="rect">
              <a:avLst/>
            </a:prstGeom>
            <a:solidFill>
              <a:srgbClr val="000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Oval 15">
              <a:extLst>
                <a:ext uri="{FF2B5EF4-FFF2-40B4-BE49-F238E27FC236}">
                  <a16:creationId xmlns:a16="http://schemas.microsoft.com/office/drawing/2014/main" xmlns="" id="{3242ABC6-27BA-0789-C414-555BDD90AB29}"/>
                </a:ext>
              </a:extLst>
            </p:cNvPr>
            <p:cNvSpPr>
              <a:spLocks noChangeArrowheads="1"/>
            </p:cNvSpPr>
            <p:nvPr/>
          </p:nvSpPr>
          <p:spPr bwMode="auto">
            <a:xfrm>
              <a:off x="3664" y="8357"/>
              <a:ext cx="119"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0" name="Oval 14">
              <a:extLst>
                <a:ext uri="{FF2B5EF4-FFF2-40B4-BE49-F238E27FC236}">
                  <a16:creationId xmlns:a16="http://schemas.microsoft.com/office/drawing/2014/main" xmlns="" id="{4B911532-229A-8595-0477-C966C4B7FDAD}"/>
                </a:ext>
              </a:extLst>
            </p:cNvPr>
            <p:cNvSpPr>
              <a:spLocks noChangeArrowheads="1"/>
            </p:cNvSpPr>
            <p:nvPr/>
          </p:nvSpPr>
          <p:spPr bwMode="auto">
            <a:xfrm>
              <a:off x="3848" y="8029"/>
              <a:ext cx="119" cy="126"/>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1" name="Oval 60">
              <a:extLst>
                <a:ext uri="{FF2B5EF4-FFF2-40B4-BE49-F238E27FC236}">
                  <a16:creationId xmlns:a16="http://schemas.microsoft.com/office/drawing/2014/main" xmlns="" id="{7A75D278-E03A-1A68-E578-84C25FD71DF6}"/>
                </a:ext>
              </a:extLst>
            </p:cNvPr>
            <p:cNvSpPr>
              <a:spLocks noChangeArrowheads="1"/>
            </p:cNvSpPr>
            <p:nvPr/>
          </p:nvSpPr>
          <p:spPr bwMode="auto">
            <a:xfrm>
              <a:off x="4701" y="7518"/>
              <a:ext cx="118"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2" name="Oval 12">
              <a:extLst>
                <a:ext uri="{FF2B5EF4-FFF2-40B4-BE49-F238E27FC236}">
                  <a16:creationId xmlns:a16="http://schemas.microsoft.com/office/drawing/2014/main" xmlns="" id="{6D12A255-E37C-D5A7-E177-7E82E288F67C}"/>
                </a:ext>
              </a:extLst>
            </p:cNvPr>
            <p:cNvSpPr>
              <a:spLocks noChangeArrowheads="1"/>
            </p:cNvSpPr>
            <p:nvPr/>
          </p:nvSpPr>
          <p:spPr bwMode="auto">
            <a:xfrm>
              <a:off x="4516" y="7716"/>
              <a:ext cx="121" cy="129"/>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3" name="Oval 11">
              <a:extLst>
                <a:ext uri="{FF2B5EF4-FFF2-40B4-BE49-F238E27FC236}">
                  <a16:creationId xmlns:a16="http://schemas.microsoft.com/office/drawing/2014/main" xmlns="" id="{7E7C8A38-1222-5BB0-3283-CF4BD053974F}"/>
                </a:ext>
              </a:extLst>
            </p:cNvPr>
            <p:cNvSpPr>
              <a:spLocks noChangeArrowheads="1"/>
            </p:cNvSpPr>
            <p:nvPr/>
          </p:nvSpPr>
          <p:spPr bwMode="auto">
            <a:xfrm>
              <a:off x="4422" y="7398"/>
              <a:ext cx="118"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4" name="Oval 10">
              <a:extLst>
                <a:ext uri="{FF2B5EF4-FFF2-40B4-BE49-F238E27FC236}">
                  <a16:creationId xmlns:a16="http://schemas.microsoft.com/office/drawing/2014/main" xmlns="" id="{057324D3-228F-69A4-2459-A253274A47B9}"/>
                </a:ext>
              </a:extLst>
            </p:cNvPr>
            <p:cNvSpPr>
              <a:spLocks noChangeArrowheads="1"/>
            </p:cNvSpPr>
            <p:nvPr/>
          </p:nvSpPr>
          <p:spPr bwMode="auto">
            <a:xfrm>
              <a:off x="3679" y="8093"/>
              <a:ext cx="120"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5" name="Oval 9">
              <a:extLst>
                <a:ext uri="{FF2B5EF4-FFF2-40B4-BE49-F238E27FC236}">
                  <a16:creationId xmlns:a16="http://schemas.microsoft.com/office/drawing/2014/main" xmlns="" id="{EE47A2C4-C2BA-9A7D-0DA4-3A09FDD38F40}"/>
                </a:ext>
              </a:extLst>
            </p:cNvPr>
            <p:cNvSpPr>
              <a:spLocks noChangeArrowheads="1"/>
            </p:cNvSpPr>
            <p:nvPr/>
          </p:nvSpPr>
          <p:spPr bwMode="auto">
            <a:xfrm>
              <a:off x="4118" y="7921"/>
              <a:ext cx="120"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6" name="Oval 8">
              <a:extLst>
                <a:ext uri="{FF2B5EF4-FFF2-40B4-BE49-F238E27FC236}">
                  <a16:creationId xmlns:a16="http://schemas.microsoft.com/office/drawing/2014/main" xmlns="" id="{6319F726-0CA1-4368-258E-FF8F3833D8B8}"/>
                </a:ext>
              </a:extLst>
            </p:cNvPr>
            <p:cNvSpPr>
              <a:spLocks noChangeArrowheads="1"/>
            </p:cNvSpPr>
            <p:nvPr/>
          </p:nvSpPr>
          <p:spPr bwMode="auto">
            <a:xfrm>
              <a:off x="4252" y="7668"/>
              <a:ext cx="122"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7" name="Oval 7">
              <a:extLst>
                <a:ext uri="{FF2B5EF4-FFF2-40B4-BE49-F238E27FC236}">
                  <a16:creationId xmlns:a16="http://schemas.microsoft.com/office/drawing/2014/main" xmlns="" id="{78465878-0454-A974-921B-11F79D91A362}"/>
                </a:ext>
              </a:extLst>
            </p:cNvPr>
            <p:cNvSpPr>
              <a:spLocks noChangeArrowheads="1"/>
            </p:cNvSpPr>
            <p:nvPr/>
          </p:nvSpPr>
          <p:spPr bwMode="auto">
            <a:xfrm>
              <a:off x="4843" y="7197"/>
              <a:ext cx="121"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8" name="Oval 6">
              <a:extLst>
                <a:ext uri="{FF2B5EF4-FFF2-40B4-BE49-F238E27FC236}">
                  <a16:creationId xmlns:a16="http://schemas.microsoft.com/office/drawing/2014/main" xmlns="" id="{0B24B48E-B6AB-2F5E-332C-02622014D05F}"/>
                </a:ext>
              </a:extLst>
            </p:cNvPr>
            <p:cNvSpPr>
              <a:spLocks noChangeArrowheads="1"/>
            </p:cNvSpPr>
            <p:nvPr/>
          </p:nvSpPr>
          <p:spPr bwMode="auto">
            <a:xfrm>
              <a:off x="3967" y="8178"/>
              <a:ext cx="119"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69" name="Oval 5">
              <a:extLst>
                <a:ext uri="{FF2B5EF4-FFF2-40B4-BE49-F238E27FC236}">
                  <a16:creationId xmlns:a16="http://schemas.microsoft.com/office/drawing/2014/main" xmlns="" id="{8A205135-BCA3-32A6-CC2B-D5D1DBA096D9}"/>
                </a:ext>
              </a:extLst>
            </p:cNvPr>
            <p:cNvSpPr>
              <a:spLocks noChangeArrowheads="1"/>
            </p:cNvSpPr>
            <p:nvPr/>
          </p:nvSpPr>
          <p:spPr bwMode="auto">
            <a:xfrm>
              <a:off x="4893" y="7709"/>
              <a:ext cx="118"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70" name="Oval 4">
              <a:extLst>
                <a:ext uri="{FF2B5EF4-FFF2-40B4-BE49-F238E27FC236}">
                  <a16:creationId xmlns:a16="http://schemas.microsoft.com/office/drawing/2014/main" xmlns="" id="{0827F40C-99EB-5CAC-D242-DE10A663FB98}"/>
                </a:ext>
              </a:extLst>
            </p:cNvPr>
            <p:cNvSpPr>
              <a:spLocks noChangeArrowheads="1"/>
            </p:cNvSpPr>
            <p:nvPr/>
          </p:nvSpPr>
          <p:spPr bwMode="auto">
            <a:xfrm>
              <a:off x="5180" y="7135"/>
              <a:ext cx="118"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71" name="Oval 3">
              <a:extLst>
                <a:ext uri="{FF2B5EF4-FFF2-40B4-BE49-F238E27FC236}">
                  <a16:creationId xmlns:a16="http://schemas.microsoft.com/office/drawing/2014/main" xmlns="" id="{29F5936D-7664-8984-D48A-1DFC366612E8}"/>
                </a:ext>
              </a:extLst>
            </p:cNvPr>
            <p:cNvSpPr>
              <a:spLocks noChangeArrowheads="1"/>
            </p:cNvSpPr>
            <p:nvPr/>
          </p:nvSpPr>
          <p:spPr bwMode="auto">
            <a:xfrm>
              <a:off x="4988" y="7471"/>
              <a:ext cx="119" cy="127"/>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sp>
          <p:nvSpPr>
            <p:cNvPr id="72" name="Oval 2">
              <a:extLst>
                <a:ext uri="{FF2B5EF4-FFF2-40B4-BE49-F238E27FC236}">
                  <a16:creationId xmlns:a16="http://schemas.microsoft.com/office/drawing/2014/main" xmlns="" id="{00F24483-7003-FE48-627E-E8D92FBB9A6E}"/>
                </a:ext>
              </a:extLst>
            </p:cNvPr>
            <p:cNvSpPr>
              <a:spLocks noChangeArrowheads="1"/>
            </p:cNvSpPr>
            <p:nvPr/>
          </p:nvSpPr>
          <p:spPr bwMode="auto">
            <a:xfrm>
              <a:off x="4583" y="7254"/>
              <a:ext cx="118" cy="128"/>
            </a:xfrm>
            <a:prstGeom prst="ellipse">
              <a:avLst/>
            </a:prstGeom>
            <a:solidFill>
              <a:srgbClr val="4F81BD"/>
            </a:solidFill>
            <a:ln w="38100">
              <a:solidFill>
                <a:srgbClr val="F2F2F2"/>
              </a:solidFill>
              <a:round/>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253393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cket coming out of the clouds&#10;&#10;Description automatically generated">
            <a:extLst>
              <a:ext uri="{FF2B5EF4-FFF2-40B4-BE49-F238E27FC236}">
                <a16:creationId xmlns:a16="http://schemas.microsoft.com/office/drawing/2014/main" xmlns="" id="{6695C445-6F38-D401-1B5B-188524C60214}"/>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D6B9C80C-F5BB-D2A1-196F-22B47ED284CD}"/>
              </a:ext>
            </a:extLst>
          </p:cNvPr>
          <p:cNvSpPr txBox="1"/>
          <p:nvPr/>
        </p:nvSpPr>
        <p:spPr>
          <a:xfrm>
            <a:off x="4572000" y="67145"/>
            <a:ext cx="2829429" cy="613245"/>
          </a:xfrm>
          <a:prstGeom prst="rect">
            <a:avLst/>
          </a:prstGeom>
          <a:noFill/>
        </p:spPr>
        <p:txBody>
          <a:bodyPr wrap="none" rtlCol="0">
            <a:spAutoFit/>
          </a:bodyPr>
          <a:lstStyle/>
          <a:p>
            <a:pPr>
              <a:lnSpc>
                <a:spcPct val="115000"/>
              </a:lnSpc>
              <a:spcAft>
                <a:spcPts val="1000"/>
              </a:spcAft>
            </a:pPr>
            <a:r>
              <a:rPr lang="en-IN"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EDA with SQL</a:t>
            </a:r>
          </a:p>
        </p:txBody>
      </p:sp>
      <p:sp>
        <p:nvSpPr>
          <p:cNvPr id="4" name="TextBox 3">
            <a:extLst>
              <a:ext uri="{FF2B5EF4-FFF2-40B4-BE49-F238E27FC236}">
                <a16:creationId xmlns:a16="http://schemas.microsoft.com/office/drawing/2014/main" xmlns="" id="{EFFB3B68-2D40-3709-C47E-DE68F6B37AB6}"/>
              </a:ext>
            </a:extLst>
          </p:cNvPr>
          <p:cNvSpPr txBox="1"/>
          <p:nvPr/>
        </p:nvSpPr>
        <p:spPr>
          <a:xfrm>
            <a:off x="520700" y="761729"/>
            <a:ext cx="11208238" cy="5914440"/>
          </a:xfrm>
          <a:prstGeom prst="rect">
            <a:avLst/>
          </a:prstGeom>
          <a:noFill/>
        </p:spPr>
        <p:txBody>
          <a:bodyPr wrap="square" rtlCol="0">
            <a:spAutoFit/>
          </a:bodyPr>
          <a:lstStyle/>
          <a:p>
            <a:pPr>
              <a:spcAft>
                <a:spcPts val="1000"/>
              </a:spcAft>
            </a:pPr>
            <a:r>
              <a:rPr lang="en-US" sz="2000" b="1" kern="100" dirty="0">
                <a:solidFill>
                  <a:srgbClr val="002060"/>
                </a:solidFill>
                <a:effectLst/>
                <a:latin typeface="+mj-lt"/>
                <a:ea typeface="Calibri" panose="020F0502020204030204" pitchFamily="34" charset="0"/>
                <a:cs typeface="Times New Roman" panose="02020603050405020304" pitchFamily="18" charset="0"/>
              </a:rPr>
              <a:t>We applied EDA with SQL to get insight from the data.</a:t>
            </a:r>
            <a:r>
              <a:rPr lang="en-US" sz="2000" b="1" kern="1200" spc="-5" dirty="0">
                <a:solidFill>
                  <a:srgbClr val="002060"/>
                </a:solidFill>
                <a:effectLst/>
                <a:latin typeface="+mj-lt"/>
                <a:ea typeface="Times New Roman" panose="02020603050405020304" pitchFamily="18" charset="0"/>
                <a:cs typeface="Carlito"/>
              </a:rPr>
              <a:t> </a:t>
            </a:r>
            <a:r>
              <a:rPr lang="en-IN" sz="2000" b="1" kern="100" dirty="0">
                <a:solidFill>
                  <a:srgbClr val="002060"/>
                </a:solidFill>
                <a:effectLst/>
                <a:latin typeface="+mj-lt"/>
                <a:ea typeface="Calibri" panose="020F0502020204030204" pitchFamily="34" charset="0"/>
                <a:cs typeface="Times New Roman" panose="02020603050405020304" pitchFamily="18" charset="0"/>
              </a:rPr>
              <a:t>Queries were made to get a better understanding of the dataset.</a:t>
            </a:r>
          </a:p>
          <a:p>
            <a:pPr marL="342900" lvl="0" indent="-342900">
              <a:spcAft>
                <a:spcPts val="600"/>
              </a:spcAft>
              <a:buFont typeface="+mj-lt"/>
              <a:buAutoNum type="arabicPeriod"/>
              <a:tabLst>
                <a:tab pos="457200" algn="l"/>
              </a:tabLst>
            </a:pPr>
            <a:r>
              <a:rPr lang="en-GB" sz="2000" b="1" kern="100" dirty="0">
                <a:effectLst/>
                <a:latin typeface="+mj-lt"/>
                <a:ea typeface="Calibri" panose="020F0502020204030204" pitchFamily="34" charset="0"/>
                <a:cs typeface="Times New Roman" panose="02020603050405020304" pitchFamily="18" charset="0"/>
              </a:rPr>
              <a:t>Display the names of the unique launch sites in the space mission</a:t>
            </a:r>
            <a:endParaRPr lang="en-IN" sz="2000" b="1" kern="100" dirty="0">
              <a:effectLst/>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Display 5 records where launch sites begin with the string ‘CCA’</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Display the total payload mass carried by boosters launched by NASA (CRS)</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Display the average payload mass carried by booster version F9 v1.1</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List the date when the first successful landing outcome on a ground pad was achieved</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List the names of the boosters which had success on a drone ship and a payload mass between 4000 and 6000 kg</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List the total number of successful and failed mission outcomes</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List the names of the booster versions which have carried the maximum payload mass</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List the failed landing outcomes on drone ships, their booster versions, and launch site names for 2015</a:t>
            </a:r>
            <a:endParaRPr lang="en-IN" sz="2000" b="1" kern="100" dirty="0">
              <a:latin typeface="+mj-lt"/>
              <a:ea typeface="Calibri" panose="020F0502020204030204" pitchFamily="34" charset="0"/>
              <a:cs typeface="Times New Roman" panose="02020603050405020304" pitchFamily="18" charset="0"/>
            </a:endParaRPr>
          </a:p>
          <a:p>
            <a:pPr marL="342900" indent="-342900">
              <a:spcAft>
                <a:spcPts val="600"/>
              </a:spcAft>
              <a:buFont typeface="+mj-lt"/>
              <a:buAutoNum type="arabicPeriod"/>
              <a:tabLst>
                <a:tab pos="457200" algn="l"/>
              </a:tabLst>
            </a:pPr>
            <a:r>
              <a:rPr lang="en-GB" sz="2000" b="1" kern="100" dirty="0">
                <a:latin typeface="+mj-lt"/>
                <a:ea typeface="Calibri" panose="020F0502020204030204" pitchFamily="34" charset="0"/>
                <a:cs typeface="Times New Roman" panose="02020603050405020304" pitchFamily="18" charset="0"/>
              </a:rPr>
              <a:t>Rank the count of landing outcomes (such as Failure (drone ship) or Success (ground pad)) between the date 2010-06-04 and 2017-03-20, in descending order</a:t>
            </a:r>
            <a:endParaRPr lang="en-IN" sz="2000" b="1" kern="100" dirty="0">
              <a:latin typeface="+mj-lt"/>
              <a:ea typeface="Calibri" panose="020F0502020204030204" pitchFamily="34" charset="0"/>
              <a:cs typeface="Times New Roman" panose="02020603050405020304" pitchFamily="18" charset="0"/>
            </a:endParaRPr>
          </a:p>
          <a:p>
            <a:endParaRPr lang="en-IN" sz="2000" b="1" dirty="0">
              <a:solidFill>
                <a:schemeClr val="bg1"/>
              </a:solidFill>
              <a:latin typeface="+mj-lt"/>
            </a:endParaRPr>
          </a:p>
        </p:txBody>
      </p:sp>
      <p:sp>
        <p:nvSpPr>
          <p:cNvPr id="7" name="TextBox 6">
            <a:extLst>
              <a:ext uri="{FF2B5EF4-FFF2-40B4-BE49-F238E27FC236}">
                <a16:creationId xmlns:a16="http://schemas.microsoft.com/office/drawing/2014/main" xmlns="" id="{09526378-AA1D-D10B-98F6-9FCD9C7CB70A}"/>
              </a:ext>
            </a:extLst>
          </p:cNvPr>
          <p:cNvSpPr txBox="1"/>
          <p:nvPr/>
        </p:nvSpPr>
        <p:spPr>
          <a:xfrm>
            <a:off x="10573289" y="304215"/>
            <a:ext cx="1221168" cy="276999"/>
          </a:xfrm>
          <a:prstGeom prst="rect">
            <a:avLst/>
          </a:prstGeom>
          <a:noFill/>
        </p:spPr>
        <p:txBody>
          <a:bodyPr wrap="none" rtlCol="0">
            <a:spAutoFit/>
          </a:bodyPr>
          <a:lstStyle/>
          <a:p>
            <a:r>
              <a:rPr lang="en-IN" sz="1200" dirty="0">
                <a:solidFill>
                  <a:schemeClr val="bg1"/>
                </a:solidFill>
                <a:highlight>
                  <a:srgbClr val="000000"/>
                </a:highlight>
                <a:hlinkClick r:id="rId4">
                  <a:extLst>
                    <a:ext uri="{A12FA001-AC4F-418D-AE19-62706E023703}">
                      <ahyp:hlinkClr xmlns:ahyp="http://schemas.microsoft.com/office/drawing/2018/hyperlinkcolor" xmlns="" val="tx"/>
                    </a:ext>
                  </a:extLst>
                </a:hlinkClick>
              </a:rPr>
              <a:t>Git Link EDA SQL</a:t>
            </a:r>
            <a:endParaRPr lang="en-IN" sz="1200" dirty="0">
              <a:solidFill>
                <a:schemeClr val="bg1"/>
              </a:solidFill>
              <a:highlight>
                <a:srgbClr val="000000"/>
              </a:highlight>
            </a:endParaRPr>
          </a:p>
        </p:txBody>
      </p:sp>
    </p:spTree>
    <p:extLst>
      <p:ext uri="{BB962C8B-B14F-4D97-AF65-F5344CB8AC3E}">
        <p14:creationId xmlns:p14="http://schemas.microsoft.com/office/powerpoint/2010/main" val="275343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cket coming out of the clouds&#10;&#10;Description automatically generated">
            <a:extLst>
              <a:ext uri="{FF2B5EF4-FFF2-40B4-BE49-F238E27FC236}">
                <a16:creationId xmlns:a16="http://schemas.microsoft.com/office/drawing/2014/main" xmlns="" id="{3D7BC6A0-D99A-91F9-3874-639324754F8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6D61A45C-B10B-B3D2-2104-D99A45710FA5}"/>
              </a:ext>
            </a:extLst>
          </p:cNvPr>
          <p:cNvSpPr txBox="1"/>
          <p:nvPr/>
        </p:nvSpPr>
        <p:spPr>
          <a:xfrm>
            <a:off x="265833" y="279400"/>
            <a:ext cx="6849952" cy="1077218"/>
          </a:xfrm>
          <a:prstGeom prst="rect">
            <a:avLst/>
          </a:prstGeom>
          <a:noFill/>
        </p:spPr>
        <p:txBody>
          <a:bodyPr wrap="none" rtlCol="0">
            <a:spAutoFit/>
          </a:bodyPr>
          <a:lstStyle/>
          <a:p>
            <a:r>
              <a:rPr lang="en-IN" sz="3200" b="1" u="sng" dirty="0">
                <a:solidFill>
                  <a:srgbClr val="002060"/>
                </a:solidFill>
                <a:latin typeface="Times New Roman" panose="02020603050405020304" pitchFamily="18" charset="0"/>
                <a:cs typeface="Times New Roman" panose="02020603050405020304" pitchFamily="18" charset="0"/>
              </a:rPr>
              <a:t>Build an Interactive Map with Folium</a:t>
            </a:r>
          </a:p>
          <a:p>
            <a:endParaRPr lang="en-IN" sz="3200" b="1" u="sng"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22A8CACA-C1C4-E9C0-D27F-6A5735099B1D}"/>
              </a:ext>
            </a:extLst>
          </p:cNvPr>
          <p:cNvSpPr txBox="1"/>
          <p:nvPr/>
        </p:nvSpPr>
        <p:spPr>
          <a:xfrm>
            <a:off x="584200" y="1104900"/>
            <a:ext cx="10740291" cy="5196294"/>
          </a:xfrm>
          <a:prstGeom prst="rect">
            <a:avLst/>
          </a:prstGeom>
          <a:noFill/>
        </p:spPr>
        <p:txBody>
          <a:bodyPr wrap="square" rtlCol="0">
            <a:spAutoFit/>
          </a:bodyPr>
          <a:lstStyle/>
          <a:p>
            <a:pPr>
              <a:spcAft>
                <a:spcPts val="1000"/>
              </a:spcAft>
            </a:pPr>
            <a:r>
              <a:rPr lang="en-GB" sz="2000" b="1" kern="100" dirty="0">
                <a:solidFill>
                  <a:srgbClr val="002060"/>
                </a:solidFill>
                <a:effectLst/>
                <a:latin typeface="+mj-lt"/>
                <a:ea typeface="Calibri" panose="020F0502020204030204" pitchFamily="34" charset="0"/>
                <a:cs typeface="Times New Roman" panose="02020603050405020304" pitchFamily="18" charset="0"/>
              </a:rPr>
              <a:t>The following steps were taken to visualize the launch data on an interactive map:</a:t>
            </a:r>
            <a:endParaRPr lang="en-IN" sz="2000" b="1" kern="100" dirty="0">
              <a:solidFill>
                <a:srgbClr val="002060"/>
              </a:solidFill>
              <a:effectLst/>
              <a:latin typeface="+mj-lt"/>
              <a:ea typeface="Calibri" panose="020F0502020204030204" pitchFamily="34" charset="0"/>
              <a:cs typeface="Times New Roman" panose="02020603050405020304" pitchFamily="18" charset="0"/>
            </a:endParaRPr>
          </a:p>
          <a:p>
            <a:pPr>
              <a:spcAft>
                <a:spcPts val="1000"/>
              </a:spcAft>
            </a:pPr>
            <a:r>
              <a:rPr lang="en-IN" sz="2000" b="1" kern="100" dirty="0">
                <a:solidFill>
                  <a:srgbClr val="002060"/>
                </a:solidFill>
                <a:effectLst/>
                <a:latin typeface="+mj-lt"/>
                <a:ea typeface="Calibri" panose="020F0502020204030204" pitchFamily="34" charset="0"/>
                <a:cs typeface="Times New Roman" panose="02020603050405020304" pitchFamily="18" charset="0"/>
              </a:rPr>
              <a:t>Objects created and added to a folium map: </a:t>
            </a:r>
          </a:p>
          <a:p>
            <a:pPr>
              <a:spcAft>
                <a:spcPts val="1000"/>
              </a:spcAft>
            </a:pPr>
            <a:r>
              <a:rPr lang="en-IN" sz="2000" b="1" kern="100" dirty="0">
                <a:effectLst/>
                <a:latin typeface="+mj-lt"/>
                <a:ea typeface="Calibri" panose="020F0502020204030204" pitchFamily="34" charset="0"/>
                <a:cs typeface="Times New Roman" panose="02020603050405020304" pitchFamily="18" charset="0"/>
              </a:rPr>
              <a:t>○ Markers that show all launch sites on a map </a:t>
            </a:r>
          </a:p>
          <a:p>
            <a:pPr>
              <a:spcAft>
                <a:spcPts val="1000"/>
              </a:spcAft>
            </a:pPr>
            <a:r>
              <a:rPr lang="en-IN" sz="2000" b="1" kern="100" dirty="0">
                <a:effectLst/>
                <a:latin typeface="+mj-lt"/>
                <a:ea typeface="Calibri" panose="020F0502020204030204" pitchFamily="34" charset="0"/>
                <a:cs typeface="Times New Roman" panose="02020603050405020304" pitchFamily="18" charset="0"/>
              </a:rPr>
              <a:t>○ Markers that show the success/failed launches for each site on the map </a:t>
            </a:r>
          </a:p>
          <a:p>
            <a:pPr>
              <a:spcAft>
                <a:spcPts val="1000"/>
              </a:spcAft>
            </a:pPr>
            <a:r>
              <a:rPr lang="en-IN" sz="2000" b="1" kern="100" dirty="0">
                <a:effectLst/>
                <a:latin typeface="+mj-lt"/>
                <a:ea typeface="Calibri" panose="020F0502020204030204" pitchFamily="34" charset="0"/>
                <a:cs typeface="Times New Roman" panose="02020603050405020304" pitchFamily="18" charset="0"/>
              </a:rPr>
              <a:t>○ Lines that show the distances between a launch site to its proximities.</a:t>
            </a:r>
          </a:p>
          <a:p>
            <a:pPr>
              <a:spcAft>
                <a:spcPts val="1000"/>
              </a:spcAft>
            </a:pPr>
            <a:endParaRPr lang="en-IN" sz="2000" b="1" kern="100" dirty="0">
              <a:solidFill>
                <a:schemeClr val="bg1"/>
              </a:solidFill>
              <a:effectLst/>
              <a:latin typeface="+mj-lt"/>
              <a:ea typeface="Calibri" panose="020F0502020204030204" pitchFamily="34" charset="0"/>
              <a:cs typeface="Times New Roman" panose="02020603050405020304" pitchFamily="18" charset="0"/>
            </a:endParaRPr>
          </a:p>
          <a:p>
            <a:pPr>
              <a:spcAft>
                <a:spcPts val="1000"/>
              </a:spcAft>
            </a:pPr>
            <a:r>
              <a:rPr lang="en-US" sz="2000" b="1" dirty="0">
                <a:solidFill>
                  <a:srgbClr val="002060"/>
                </a:solidFill>
                <a:latin typeface="+mj-lt"/>
              </a:rPr>
              <a:t>By adding these objects, following geographical patterns about launch sites are found: </a:t>
            </a:r>
          </a:p>
          <a:p>
            <a:pPr>
              <a:spcAft>
                <a:spcPts val="1000"/>
              </a:spcAft>
            </a:pPr>
            <a:r>
              <a:rPr lang="en-US" sz="2000" b="1" dirty="0">
                <a:latin typeface="+mj-lt"/>
              </a:rPr>
              <a:t>○ Are launch sites in close proximity to railways? Yes</a:t>
            </a:r>
          </a:p>
          <a:p>
            <a:pPr>
              <a:spcAft>
                <a:spcPts val="1000"/>
              </a:spcAft>
            </a:pPr>
            <a:r>
              <a:rPr lang="en-US" sz="2000" b="1" dirty="0">
                <a:latin typeface="+mj-lt"/>
              </a:rPr>
              <a:t>○ Are launch sites in close proximity to highways? Yes </a:t>
            </a:r>
          </a:p>
          <a:p>
            <a:pPr>
              <a:spcAft>
                <a:spcPts val="1000"/>
              </a:spcAft>
            </a:pPr>
            <a:r>
              <a:rPr lang="en-US" sz="2000" b="1" dirty="0">
                <a:latin typeface="+mj-lt"/>
              </a:rPr>
              <a:t>○ Are launch sites in close proximity to coastline? Yes </a:t>
            </a:r>
          </a:p>
          <a:p>
            <a:pPr>
              <a:spcAft>
                <a:spcPts val="1000"/>
              </a:spcAft>
            </a:pPr>
            <a:r>
              <a:rPr lang="en-US" sz="2000" b="1" dirty="0">
                <a:latin typeface="+mj-lt"/>
              </a:rPr>
              <a:t>○ Do launch sites keep certain distance away from cities? Yes </a:t>
            </a:r>
            <a:endParaRPr lang="en-IN" sz="2000" b="1" kern="100" dirty="0">
              <a:effectLst/>
              <a:latin typeface="+mj-lt"/>
              <a:ea typeface="Calibri" panose="020F0502020204030204" pitchFamily="34" charset="0"/>
              <a:cs typeface="Times New Roman" panose="02020603050405020304" pitchFamily="18" charset="0"/>
            </a:endParaRPr>
          </a:p>
          <a:p>
            <a:endParaRPr lang="en-IN" sz="2000" b="1" dirty="0">
              <a:solidFill>
                <a:schemeClr val="bg1"/>
              </a:solidFill>
              <a:latin typeface="+mj-lt"/>
            </a:endParaRPr>
          </a:p>
        </p:txBody>
      </p:sp>
      <p:sp>
        <p:nvSpPr>
          <p:cNvPr id="5" name="TextBox 4">
            <a:extLst>
              <a:ext uri="{FF2B5EF4-FFF2-40B4-BE49-F238E27FC236}">
                <a16:creationId xmlns:a16="http://schemas.microsoft.com/office/drawing/2014/main" xmlns="" id="{A047775A-2339-5FB3-49AC-7FC866146BE3}"/>
              </a:ext>
            </a:extLst>
          </p:cNvPr>
          <p:cNvSpPr txBox="1"/>
          <p:nvPr/>
        </p:nvSpPr>
        <p:spPr>
          <a:xfrm>
            <a:off x="10375188" y="315154"/>
            <a:ext cx="1434495" cy="276999"/>
          </a:xfrm>
          <a:prstGeom prst="rect">
            <a:avLst/>
          </a:prstGeom>
          <a:noFill/>
        </p:spPr>
        <p:txBody>
          <a:bodyPr wrap="none" rtlCol="0">
            <a:spAutoFit/>
          </a:bodyPr>
          <a:lstStyle/>
          <a:p>
            <a:r>
              <a:rPr lang="en-IN" sz="1200" dirty="0">
                <a:solidFill>
                  <a:schemeClr val="bg1"/>
                </a:solidFill>
                <a:highlight>
                  <a:srgbClr val="000000"/>
                </a:highlight>
                <a:hlinkClick r:id="rId4">
                  <a:extLst>
                    <a:ext uri="{A12FA001-AC4F-418D-AE19-62706E023703}">
                      <ahyp:hlinkClr xmlns:ahyp="http://schemas.microsoft.com/office/drawing/2018/hyperlinkcolor" xmlns="" val="tx"/>
                    </a:ext>
                  </a:extLst>
                </a:hlinkClick>
              </a:rPr>
              <a:t>Git Link Folium Map</a:t>
            </a:r>
            <a:endParaRPr lang="en-IN" sz="1200" dirty="0">
              <a:solidFill>
                <a:schemeClr val="bg1"/>
              </a:solidFill>
              <a:highlight>
                <a:srgbClr val="000000"/>
              </a:highlight>
            </a:endParaRPr>
          </a:p>
        </p:txBody>
      </p:sp>
    </p:spTree>
    <p:extLst>
      <p:ext uri="{BB962C8B-B14F-4D97-AF65-F5344CB8AC3E}">
        <p14:creationId xmlns:p14="http://schemas.microsoft.com/office/powerpoint/2010/main" val="160340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cket coming out of the clouds&#10;&#10;Description automatically generated">
            <a:extLst>
              <a:ext uri="{FF2B5EF4-FFF2-40B4-BE49-F238E27FC236}">
                <a16:creationId xmlns:a16="http://schemas.microsoft.com/office/drawing/2014/main" xmlns="" id="{6B099E6A-AA8F-2530-8EC9-3DACD6FFB31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34F80FF6-099A-DAF1-8F79-86D508C4AEAA}"/>
              </a:ext>
            </a:extLst>
          </p:cNvPr>
          <p:cNvSpPr txBox="1"/>
          <p:nvPr/>
        </p:nvSpPr>
        <p:spPr>
          <a:xfrm>
            <a:off x="317500" y="445477"/>
            <a:ext cx="8175869" cy="1077218"/>
          </a:xfrm>
          <a:prstGeom prst="rect">
            <a:avLst/>
          </a:prstGeom>
          <a:noFill/>
        </p:spPr>
        <p:txBody>
          <a:bodyPr wrap="square" rtlCol="0">
            <a:spAutoFit/>
          </a:bodyPr>
          <a:lstStyle/>
          <a:p>
            <a:r>
              <a:rPr lang="en-IN"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Build a Dashboard with </a:t>
            </a:r>
            <a:r>
              <a:rPr lang="en-IN" sz="3200" b="1" u="sng" kern="100"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Plotly</a:t>
            </a:r>
            <a:r>
              <a:rPr lang="en-IN"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Dash</a:t>
            </a:r>
          </a:p>
          <a:p>
            <a:endParaRPr lang="en-IN" sz="3200" b="1" u="sng" dirty="0">
              <a:solidFill>
                <a:srgbClr val="00206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6F555647-571A-4774-566E-DB33BB48DDBF}"/>
              </a:ext>
            </a:extLst>
          </p:cNvPr>
          <p:cNvSpPr txBox="1"/>
          <p:nvPr/>
        </p:nvSpPr>
        <p:spPr>
          <a:xfrm>
            <a:off x="317500" y="1281834"/>
            <a:ext cx="11341099" cy="5555367"/>
          </a:xfrm>
          <a:prstGeom prst="rect">
            <a:avLst/>
          </a:prstGeom>
          <a:noFill/>
        </p:spPr>
        <p:txBody>
          <a:bodyPr wrap="square" rtlCol="0">
            <a:spAutoFit/>
          </a:bodyPr>
          <a:lstStyle/>
          <a:p>
            <a:pPr>
              <a:spcAft>
                <a:spcPts val="1000"/>
              </a:spcAft>
            </a:pPr>
            <a:r>
              <a:rPr lang="en-GB" sz="2000" b="1" kern="100" dirty="0">
                <a:effectLst/>
                <a:latin typeface="+mj-lt"/>
                <a:ea typeface="Calibri" panose="020F0502020204030204" pitchFamily="34" charset="0"/>
                <a:cs typeface="Times New Roman" panose="02020603050405020304" pitchFamily="18" charset="0"/>
              </a:rPr>
              <a:t>The following plots were added to a </a:t>
            </a:r>
            <a:r>
              <a:rPr lang="en-GB" sz="2000" b="1" kern="100" dirty="0" err="1">
                <a:effectLst/>
                <a:latin typeface="+mj-lt"/>
                <a:ea typeface="Calibri" panose="020F0502020204030204" pitchFamily="34" charset="0"/>
                <a:cs typeface="Times New Roman" panose="02020603050405020304" pitchFamily="18" charset="0"/>
              </a:rPr>
              <a:t>Plotly</a:t>
            </a:r>
            <a:r>
              <a:rPr lang="en-GB" sz="2000" b="1" kern="100" dirty="0">
                <a:effectLst/>
                <a:latin typeface="+mj-lt"/>
                <a:ea typeface="Calibri" panose="020F0502020204030204" pitchFamily="34" charset="0"/>
                <a:cs typeface="Times New Roman" panose="02020603050405020304" pitchFamily="18" charset="0"/>
              </a:rPr>
              <a:t> Dash dashboard to have an interactive visualisation of the data:</a:t>
            </a:r>
            <a:endParaRPr lang="en-IN" sz="2000" b="1" kern="100" dirty="0">
              <a:effectLst/>
              <a:latin typeface="+mj-lt"/>
              <a:ea typeface="Calibri" panose="020F0502020204030204" pitchFamily="34" charset="0"/>
              <a:cs typeface="Times New Roman" panose="02020603050405020304" pitchFamily="18" charset="0"/>
            </a:endParaRPr>
          </a:p>
          <a:p>
            <a:pPr>
              <a:spcAft>
                <a:spcPts val="1000"/>
              </a:spcAft>
            </a:pPr>
            <a:r>
              <a:rPr lang="en-IN" sz="2000" b="1" kern="100" dirty="0">
                <a:solidFill>
                  <a:srgbClr val="002060"/>
                </a:solidFill>
                <a:effectLst/>
                <a:latin typeface="+mj-lt"/>
                <a:ea typeface="Calibri" panose="020F0502020204030204" pitchFamily="34" charset="0"/>
                <a:cs typeface="Times New Roman" panose="02020603050405020304" pitchFamily="18" charset="0"/>
              </a:rPr>
              <a:t>The dashboard application contains a pie chart and a scatter point chart. </a:t>
            </a:r>
          </a:p>
          <a:p>
            <a:pPr marL="342900" indent="-342900">
              <a:spcAft>
                <a:spcPts val="1000"/>
              </a:spcAft>
              <a:buFont typeface="Wingdings" pitchFamily="2" charset="2"/>
              <a:buChar char="v"/>
            </a:pPr>
            <a:r>
              <a:rPr lang="en-IN" sz="2000" b="1" kern="100" dirty="0">
                <a:solidFill>
                  <a:srgbClr val="002060"/>
                </a:solidFill>
                <a:effectLst/>
                <a:latin typeface="+mj-lt"/>
                <a:ea typeface="Calibri" panose="020F0502020204030204" pitchFamily="34" charset="0"/>
                <a:cs typeface="Times New Roman" panose="02020603050405020304" pitchFamily="18" charset="0"/>
              </a:rPr>
              <a:t> Pie chart</a:t>
            </a:r>
          </a:p>
          <a:p>
            <a:pPr marL="342900" indent="-342900">
              <a:spcAft>
                <a:spcPts val="1000"/>
              </a:spcAft>
              <a:buFont typeface="Wingdings" pitchFamily="2" charset="2"/>
              <a:buChar char="Ø"/>
            </a:pPr>
            <a:r>
              <a:rPr lang="en-IN" sz="2000" b="1" kern="100" dirty="0">
                <a:effectLst/>
                <a:latin typeface="+mj-lt"/>
                <a:ea typeface="Calibri" panose="020F0502020204030204" pitchFamily="34" charset="0"/>
                <a:cs typeface="Times New Roman" panose="02020603050405020304" pitchFamily="18" charset="0"/>
              </a:rPr>
              <a:t> For showing total success launches by sites</a:t>
            </a:r>
          </a:p>
          <a:p>
            <a:pPr marL="342900" indent="-342900">
              <a:spcAft>
                <a:spcPts val="1000"/>
              </a:spcAft>
              <a:buFont typeface="Wingdings" pitchFamily="2" charset="2"/>
              <a:buChar char="Ø"/>
            </a:pPr>
            <a:r>
              <a:rPr lang="en-IN" sz="2000" b="1" kern="100" dirty="0">
                <a:effectLst/>
                <a:latin typeface="+mj-lt"/>
                <a:ea typeface="Calibri" panose="020F0502020204030204" pitchFamily="34" charset="0"/>
                <a:cs typeface="Times New Roman" panose="02020603050405020304" pitchFamily="18" charset="0"/>
              </a:rPr>
              <a:t> This chart can be selected to indicate a successful landing distribution across all </a:t>
            </a:r>
            <a:r>
              <a:rPr lang="en-IN" sz="2000" b="1" kern="100" dirty="0">
                <a:ea typeface="Calibri" panose="020F0502020204030204" pitchFamily="34" charset="0"/>
                <a:cs typeface="Times New Roman" panose="02020603050405020304" pitchFamily="18" charset="0"/>
              </a:rPr>
              <a:t>launch      sites or to indicate the success rate of individual launch sites. </a:t>
            </a:r>
            <a:endParaRPr lang="en-IN" sz="2000" b="1" kern="100" dirty="0">
              <a:effectLst/>
              <a:latin typeface="+mj-lt"/>
              <a:ea typeface="Calibri" panose="020F0502020204030204" pitchFamily="34" charset="0"/>
              <a:cs typeface="Times New Roman" panose="02020603050405020304" pitchFamily="18" charset="0"/>
            </a:endParaRPr>
          </a:p>
          <a:p>
            <a:pPr marL="342900" indent="-342900">
              <a:spcAft>
                <a:spcPts val="1000"/>
              </a:spcAft>
              <a:buFont typeface="Wingdings" pitchFamily="2" charset="2"/>
              <a:buChar char="v"/>
            </a:pPr>
            <a:r>
              <a:rPr lang="en-IN" sz="2000" b="1" kern="100" dirty="0">
                <a:solidFill>
                  <a:srgbClr val="002060"/>
                </a:solidFill>
                <a:effectLst/>
                <a:latin typeface="+mj-lt"/>
                <a:ea typeface="Calibri" panose="020F0502020204030204" pitchFamily="34" charset="0"/>
                <a:cs typeface="Times New Roman" panose="02020603050405020304" pitchFamily="18" charset="0"/>
              </a:rPr>
              <a:t> Scatter chart </a:t>
            </a:r>
          </a:p>
          <a:p>
            <a:pPr marL="342900" indent="-342900">
              <a:spcAft>
                <a:spcPts val="1000"/>
              </a:spcAft>
              <a:buFont typeface="Wingdings" pitchFamily="2" charset="2"/>
              <a:buChar char="Ø"/>
            </a:pPr>
            <a:r>
              <a:rPr lang="en-IN" sz="2000" b="1" kern="100" dirty="0">
                <a:effectLst/>
                <a:latin typeface="+mj-lt"/>
                <a:ea typeface="Calibri" panose="020F0502020204030204" pitchFamily="34" charset="0"/>
                <a:cs typeface="Times New Roman" panose="02020603050405020304" pitchFamily="18" charset="0"/>
              </a:rPr>
              <a:t> For showing the relationship between Outcomes and Payload mass(Kg) by different boosters</a:t>
            </a:r>
          </a:p>
          <a:p>
            <a:pPr marL="342900" indent="-342900">
              <a:spcAft>
                <a:spcPts val="1000"/>
              </a:spcAft>
              <a:buFont typeface="Wingdings" pitchFamily="2" charset="2"/>
              <a:buChar char="Ø"/>
            </a:pPr>
            <a:r>
              <a:rPr lang="en-IN" sz="2000" b="1" kern="100" dirty="0">
                <a:effectLst/>
                <a:latin typeface="+mj-lt"/>
                <a:ea typeface="Calibri" panose="020F0502020204030204" pitchFamily="34" charset="0"/>
                <a:cs typeface="Times New Roman" panose="02020603050405020304" pitchFamily="18" charset="0"/>
              </a:rPr>
              <a:t> Has 2 inputs: All sites/individual site &amp; Payload mass on a slider between 0 and 10000 kg</a:t>
            </a:r>
          </a:p>
          <a:p>
            <a:pPr marL="342900" indent="-342900">
              <a:spcAft>
                <a:spcPts val="1000"/>
              </a:spcAft>
              <a:buFont typeface="Wingdings" pitchFamily="2" charset="2"/>
              <a:buChar char="Ø"/>
            </a:pPr>
            <a:r>
              <a:rPr lang="en-IN" sz="2000" b="1" kern="100" dirty="0">
                <a:effectLst/>
                <a:latin typeface="+mj-lt"/>
                <a:ea typeface="Calibri" panose="020F0502020204030204" pitchFamily="34" charset="0"/>
                <a:cs typeface="Times New Roman" panose="02020603050405020304" pitchFamily="18" charset="0"/>
              </a:rPr>
              <a:t> This chart helps determine how success depends on the launch point, payload mass, and booster version categories</a:t>
            </a:r>
          </a:p>
          <a:p>
            <a:endParaRPr lang="en-IN" sz="2000" b="1" dirty="0">
              <a:solidFill>
                <a:schemeClr val="bg1"/>
              </a:solidFill>
              <a:latin typeface="+mj-lt"/>
            </a:endParaRPr>
          </a:p>
        </p:txBody>
      </p:sp>
      <p:sp>
        <p:nvSpPr>
          <p:cNvPr id="5" name="TextBox 4">
            <a:extLst>
              <a:ext uri="{FF2B5EF4-FFF2-40B4-BE49-F238E27FC236}">
                <a16:creationId xmlns:a16="http://schemas.microsoft.com/office/drawing/2014/main" xmlns="" id="{6110388D-42E4-F9A4-045B-18ED44876DFD}"/>
              </a:ext>
            </a:extLst>
          </p:cNvPr>
          <p:cNvSpPr txBox="1"/>
          <p:nvPr/>
        </p:nvSpPr>
        <p:spPr>
          <a:xfrm>
            <a:off x="10520616" y="328576"/>
            <a:ext cx="1268296" cy="276999"/>
          </a:xfrm>
          <a:prstGeom prst="rect">
            <a:avLst/>
          </a:prstGeom>
          <a:noFill/>
        </p:spPr>
        <p:txBody>
          <a:bodyPr wrap="none" rtlCol="0">
            <a:spAutoFit/>
          </a:bodyPr>
          <a:lstStyle/>
          <a:p>
            <a:r>
              <a:rPr lang="en-IN" sz="1200" dirty="0">
                <a:solidFill>
                  <a:schemeClr val="bg1"/>
                </a:solidFill>
                <a:highlight>
                  <a:srgbClr val="000000"/>
                </a:highlight>
                <a:hlinkClick r:id="rId4">
                  <a:extLst>
                    <a:ext uri="{A12FA001-AC4F-418D-AE19-62706E023703}">
                      <ahyp:hlinkClr xmlns:ahyp="http://schemas.microsoft.com/office/drawing/2018/hyperlinkcolor" xmlns="" val="tx"/>
                    </a:ext>
                  </a:extLst>
                </a:hlinkClick>
              </a:rPr>
              <a:t>Git Link Dash app</a:t>
            </a:r>
            <a:endParaRPr lang="en-IN" sz="1200" dirty="0">
              <a:solidFill>
                <a:schemeClr val="bg1"/>
              </a:solidFill>
              <a:highlight>
                <a:srgbClr val="000000"/>
              </a:highlight>
            </a:endParaRPr>
          </a:p>
        </p:txBody>
      </p:sp>
    </p:spTree>
    <p:extLst>
      <p:ext uri="{BB962C8B-B14F-4D97-AF65-F5344CB8AC3E}">
        <p14:creationId xmlns:p14="http://schemas.microsoft.com/office/powerpoint/2010/main" val="2424878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cket coming out of the clouds&#10;&#10;Description automatically generated">
            <a:extLst>
              <a:ext uri="{FF2B5EF4-FFF2-40B4-BE49-F238E27FC236}">
                <a16:creationId xmlns:a16="http://schemas.microsoft.com/office/drawing/2014/main" xmlns="" id="{CB6673B8-7D13-2E85-39EF-37D4A52BBB72}"/>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4077643E-E32B-B029-6B9E-F5058D3C915B}"/>
              </a:ext>
            </a:extLst>
          </p:cNvPr>
          <p:cNvSpPr txBox="1"/>
          <p:nvPr/>
        </p:nvSpPr>
        <p:spPr>
          <a:xfrm>
            <a:off x="491612" y="571500"/>
            <a:ext cx="11179277" cy="5731826"/>
          </a:xfrm>
          <a:prstGeom prst="rect">
            <a:avLst/>
          </a:prstGeom>
          <a:noFill/>
        </p:spPr>
        <p:txBody>
          <a:bodyPr wrap="square" rtlCol="0">
            <a:spAutoFit/>
          </a:bodyPr>
          <a:lstStyle/>
          <a:p>
            <a:pPr>
              <a:lnSpc>
                <a:spcPct val="115000"/>
              </a:lnSpc>
              <a:spcAft>
                <a:spcPts val="1000"/>
              </a:spcAft>
            </a:pPr>
            <a:r>
              <a:rPr lang="en-US"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Predictive Analysis – Classification</a:t>
            </a:r>
            <a:endParaRPr lang="en-IN" sz="3200" b="1" u="sng" kern="1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000"/>
              </a:spcAft>
            </a:pPr>
            <a:r>
              <a:rPr lang="en-GB" sz="2000" b="1" kern="100" dirty="0">
                <a:solidFill>
                  <a:srgbClr val="002060"/>
                </a:solidFill>
                <a:effectLst/>
                <a:latin typeface="+mj-lt"/>
                <a:ea typeface="Calibri" panose="020F0502020204030204" pitchFamily="34" charset="0"/>
                <a:cs typeface="Times New Roman" panose="02020603050405020304" pitchFamily="18" charset="0"/>
              </a:rPr>
              <a:t>The following steps were taking to develop, evaluate, and find the best performing classification model:</a:t>
            </a:r>
            <a:endParaRPr lang="en-IN" sz="2000" b="1" kern="100" dirty="0">
              <a:solidFill>
                <a:srgbClr val="002060"/>
              </a:solidFill>
              <a:effectLst/>
              <a:latin typeface="+mj-lt"/>
              <a:ea typeface="Calibri" panose="020F0502020204030204" pitchFamily="34" charset="0"/>
              <a:cs typeface="Times New Roman" panose="02020603050405020304" pitchFamily="18" charset="0"/>
            </a:endParaRPr>
          </a:p>
          <a:p>
            <a:pPr>
              <a:spcAft>
                <a:spcPts val="1000"/>
              </a:spcAft>
            </a:pPr>
            <a:r>
              <a:rPr lang="en-IN" sz="2000" b="1" kern="100" dirty="0">
                <a:solidFill>
                  <a:srgbClr val="002060"/>
                </a:solidFill>
                <a:effectLst/>
                <a:latin typeface="+mj-lt"/>
                <a:ea typeface="Calibri" panose="020F0502020204030204" pitchFamily="34" charset="0"/>
                <a:cs typeface="Times New Roman" panose="02020603050405020304" pitchFamily="18" charset="0"/>
              </a:rPr>
              <a:t>Perform exploratory Data Analysis and determine Training Labels .</a:t>
            </a:r>
          </a:p>
          <a:p>
            <a:pPr marL="342900" indent="-342900">
              <a:spcAft>
                <a:spcPts val="1000"/>
              </a:spcAft>
              <a:buFont typeface="Wingdings" pitchFamily="2" charset="2"/>
              <a:buChar char="§"/>
            </a:pPr>
            <a:r>
              <a:rPr lang="en-IN" sz="2000" b="1" kern="100" dirty="0">
                <a:effectLst/>
                <a:latin typeface="+mj-lt"/>
                <a:ea typeface="Calibri" panose="020F0502020204030204" pitchFamily="34" charset="0"/>
                <a:cs typeface="Times New Roman" panose="02020603050405020304" pitchFamily="18" charset="0"/>
              </a:rPr>
              <a:t>Create a column for the class</a:t>
            </a:r>
          </a:p>
          <a:p>
            <a:pPr marL="342900" indent="-342900">
              <a:spcAft>
                <a:spcPts val="1000"/>
              </a:spcAft>
              <a:buFont typeface="Wingdings" pitchFamily="2" charset="2"/>
              <a:buChar char="§"/>
            </a:pPr>
            <a:r>
              <a:rPr lang="en-IN" sz="2000" b="1" kern="100" dirty="0">
                <a:effectLst/>
                <a:latin typeface="+mj-lt"/>
                <a:ea typeface="Calibri" panose="020F0502020204030204" pitchFamily="34" charset="0"/>
                <a:cs typeface="Times New Roman" panose="02020603050405020304" pitchFamily="18" charset="0"/>
              </a:rPr>
              <a:t>Standardize the data </a:t>
            </a:r>
          </a:p>
          <a:p>
            <a:pPr marL="342900" indent="-342900">
              <a:spcAft>
                <a:spcPts val="1000"/>
              </a:spcAft>
              <a:buFont typeface="Wingdings" pitchFamily="2" charset="2"/>
              <a:buChar char="§"/>
            </a:pPr>
            <a:r>
              <a:rPr lang="en-IN" sz="2000" b="1" kern="100" dirty="0">
                <a:effectLst/>
                <a:latin typeface="+mj-lt"/>
                <a:ea typeface="Calibri" panose="020F0502020204030204" pitchFamily="34" charset="0"/>
                <a:cs typeface="Times New Roman" panose="02020603050405020304" pitchFamily="18" charset="0"/>
              </a:rPr>
              <a:t>Split into training data and test data</a:t>
            </a:r>
          </a:p>
          <a:p>
            <a:pPr>
              <a:spcAft>
                <a:spcPts val="1000"/>
              </a:spcAft>
            </a:pPr>
            <a:r>
              <a:rPr lang="en-IN" sz="2000" b="1" kern="100" dirty="0">
                <a:solidFill>
                  <a:schemeClr val="bg1"/>
                </a:solidFill>
                <a:effectLst/>
                <a:latin typeface="+mj-lt"/>
                <a:ea typeface="Calibri" panose="020F0502020204030204" pitchFamily="34" charset="0"/>
                <a:cs typeface="Times New Roman" panose="02020603050405020304" pitchFamily="18" charset="0"/>
              </a:rPr>
              <a:t> </a:t>
            </a:r>
          </a:p>
          <a:p>
            <a:pPr>
              <a:spcAft>
                <a:spcPts val="1000"/>
              </a:spcAft>
            </a:pPr>
            <a:endParaRPr lang="en-US" sz="2000" b="1" kern="100" dirty="0">
              <a:solidFill>
                <a:schemeClr val="bg1"/>
              </a:solidFill>
              <a:effectLst/>
              <a:latin typeface="+mj-lt"/>
              <a:ea typeface="Calibri" panose="020F0502020204030204" pitchFamily="34" charset="0"/>
              <a:cs typeface="Times New Roman" panose="02020603050405020304" pitchFamily="18" charset="0"/>
            </a:endParaRPr>
          </a:p>
          <a:p>
            <a:pPr>
              <a:spcAft>
                <a:spcPts val="1000"/>
              </a:spcAft>
            </a:pPr>
            <a:endParaRPr lang="en-IN" sz="2000" b="1" kern="100" dirty="0">
              <a:solidFill>
                <a:schemeClr val="bg1"/>
              </a:solidFill>
              <a:effectLst/>
              <a:latin typeface="+mj-lt"/>
              <a:ea typeface="Calibri" panose="020F0502020204030204" pitchFamily="34" charset="0"/>
              <a:cs typeface="Times New Roman" panose="02020603050405020304" pitchFamily="18" charset="0"/>
            </a:endParaRPr>
          </a:p>
          <a:p>
            <a:pPr>
              <a:spcAft>
                <a:spcPts val="1000"/>
              </a:spcAft>
            </a:pPr>
            <a:r>
              <a:rPr lang="en-IN" sz="2000" b="1" kern="100" dirty="0">
                <a:solidFill>
                  <a:srgbClr val="002060"/>
                </a:solidFill>
                <a:effectLst/>
                <a:latin typeface="+mj-lt"/>
                <a:ea typeface="Calibri" panose="020F0502020204030204" pitchFamily="34" charset="0"/>
                <a:cs typeface="Times New Roman" panose="02020603050405020304" pitchFamily="18" charset="0"/>
              </a:rPr>
              <a:t>Find best Hyperparameter for SVM, Classification Trees and Logistic Regression </a:t>
            </a:r>
          </a:p>
          <a:p>
            <a:pPr marL="342900" indent="-342900">
              <a:spcAft>
                <a:spcPts val="1000"/>
              </a:spcAft>
              <a:buFont typeface="Wingdings" pitchFamily="2" charset="2"/>
              <a:buChar char="§"/>
            </a:pPr>
            <a:r>
              <a:rPr lang="en-IN" sz="2000" b="1" kern="100" dirty="0">
                <a:effectLst/>
                <a:latin typeface="+mj-lt"/>
                <a:ea typeface="Calibri" panose="020F0502020204030204" pitchFamily="34" charset="0"/>
                <a:cs typeface="Times New Roman" panose="02020603050405020304" pitchFamily="18" charset="0"/>
              </a:rPr>
              <a:t> Find the method performs best using test data</a:t>
            </a:r>
          </a:p>
          <a:p>
            <a:endParaRPr lang="en-IN" dirty="0">
              <a:solidFill>
                <a:schemeClr val="bg1"/>
              </a:solidFill>
            </a:endParaRPr>
          </a:p>
        </p:txBody>
      </p:sp>
      <p:graphicFrame>
        <p:nvGraphicFramePr>
          <p:cNvPr id="4" name="Diagram 3">
            <a:extLst>
              <a:ext uri="{FF2B5EF4-FFF2-40B4-BE49-F238E27FC236}">
                <a16:creationId xmlns:a16="http://schemas.microsoft.com/office/drawing/2014/main" xmlns="" id="{3FE5DC62-2CDD-51A5-97C3-111CECBBF5B0}"/>
              </a:ext>
            </a:extLst>
          </p:cNvPr>
          <p:cNvGraphicFramePr/>
          <p:nvPr>
            <p:extLst>
              <p:ext uri="{D42A27DB-BD31-4B8C-83A1-F6EECF244321}">
                <p14:modId xmlns:p14="http://schemas.microsoft.com/office/powerpoint/2010/main" val="1284484019"/>
              </p:ext>
            </p:extLst>
          </p:nvPr>
        </p:nvGraphicFramePr>
        <p:xfrm>
          <a:off x="6852138" y="2433255"/>
          <a:ext cx="4353035" cy="25418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xmlns="" id="{CFE83CC7-990A-C6A5-E68B-2C9A0E55D31E}"/>
              </a:ext>
            </a:extLst>
          </p:cNvPr>
          <p:cNvSpPr txBox="1"/>
          <p:nvPr/>
        </p:nvSpPr>
        <p:spPr>
          <a:xfrm>
            <a:off x="10107072" y="293528"/>
            <a:ext cx="1885324" cy="369332"/>
          </a:xfrm>
          <a:prstGeom prst="rect">
            <a:avLst/>
          </a:prstGeom>
          <a:noFill/>
        </p:spPr>
        <p:txBody>
          <a:bodyPr wrap="none" rtlCol="0">
            <a:spAutoFit/>
          </a:bodyPr>
          <a:lstStyle/>
          <a:p>
            <a:r>
              <a:rPr lang="en-IN" dirty="0">
                <a:hlinkClick r:id="rId9"/>
              </a:rPr>
              <a:t> </a:t>
            </a:r>
            <a:r>
              <a:rPr lang="en-IN" sz="1200" dirty="0">
                <a:solidFill>
                  <a:schemeClr val="bg1"/>
                </a:solidFill>
                <a:highlight>
                  <a:srgbClr val="000000"/>
                </a:highlight>
                <a:hlinkClick r:id="rId9">
                  <a:extLst>
                    <a:ext uri="{A12FA001-AC4F-418D-AE19-62706E023703}">
                      <ahyp:hlinkClr xmlns:ahyp="http://schemas.microsoft.com/office/drawing/2018/hyperlinkcolor" xmlns="" val="tx"/>
                    </a:ext>
                  </a:extLst>
                </a:hlinkClick>
              </a:rPr>
              <a:t>Git Link predictive analysis</a:t>
            </a:r>
            <a:endParaRPr lang="en-IN" sz="1200" dirty="0">
              <a:solidFill>
                <a:schemeClr val="bg1"/>
              </a:solidFill>
              <a:highlight>
                <a:srgbClr val="000000"/>
              </a:highlight>
            </a:endParaRPr>
          </a:p>
        </p:txBody>
      </p:sp>
    </p:spTree>
    <p:extLst>
      <p:ext uri="{BB962C8B-B14F-4D97-AF65-F5344CB8AC3E}">
        <p14:creationId xmlns:p14="http://schemas.microsoft.com/office/powerpoint/2010/main" val="54082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6B4C2972-1357-138F-C6B7-96593210DD06}"/>
              </a:ext>
            </a:extLst>
          </p:cNvPr>
          <p:cNvPicPr>
            <a:picLocks noChangeAspect="1"/>
          </p:cNvPicPr>
          <p:nvPr/>
        </p:nvPicPr>
        <p:blipFill rotWithShape="1">
          <a:blip r:embed="rId2">
            <a:alphaModFix amt="82000"/>
            <a:extLst>
              <a:ext uri="{BEBA8EAE-BF5A-486C-A8C5-ECC9F3942E4B}">
                <a14:imgProps xmlns:a14="http://schemas.microsoft.com/office/drawing/2010/main">
                  <a14:imgLayer r:embed="rId3">
                    <a14:imgEffect>
                      <a14:brightnessContrast bright="20000" contrast="-20000"/>
                    </a14:imgEffect>
                  </a14:imgLayer>
                </a14:imgProps>
              </a:ext>
            </a:extLst>
          </a:blip>
          <a:srcRect l="398" t="420" r="28899" b="22675"/>
          <a:stretch/>
        </p:blipFill>
        <p:spPr>
          <a:xfrm>
            <a:off x="1604" y="-2673"/>
            <a:ext cx="12179671" cy="6869427"/>
          </a:xfrm>
          <a:prstGeom prst="rect">
            <a:avLst/>
          </a:prstGeom>
        </p:spPr>
      </p:pic>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757599" y="1583028"/>
            <a:ext cx="6515098" cy="4687514"/>
          </a:xfrm>
        </p:spPr>
        <p:txBody>
          <a:bodyPr vert="horz" lIns="91440" tIns="45720" rIns="91440" bIns="45720" rtlCol="0" anchor="t">
            <a:normAutofit/>
          </a:bodyPr>
          <a:lstStyle/>
          <a:p>
            <a:r>
              <a:rPr lang="en-US" sz="2400" b="1" dirty="0">
                <a:solidFill>
                  <a:srgbClr val="002060"/>
                </a:solidFill>
                <a:latin typeface="Times New Roman"/>
                <a:cs typeface="Times New Roman"/>
              </a:rPr>
              <a:t>Executive Summary</a:t>
            </a:r>
          </a:p>
          <a:p>
            <a:r>
              <a:rPr lang="en-US" sz="2400" b="1" dirty="0">
                <a:solidFill>
                  <a:srgbClr val="002060"/>
                </a:solidFill>
                <a:latin typeface="Times New Roman"/>
                <a:cs typeface="Times New Roman"/>
              </a:rPr>
              <a:t>Introduction</a:t>
            </a:r>
          </a:p>
          <a:p>
            <a:r>
              <a:rPr lang="en-US" sz="2400" b="1" dirty="0">
                <a:solidFill>
                  <a:srgbClr val="002060"/>
                </a:solidFill>
                <a:latin typeface="Times New Roman"/>
                <a:cs typeface="Times New Roman"/>
              </a:rPr>
              <a:t>Methodology</a:t>
            </a:r>
          </a:p>
          <a:p>
            <a:r>
              <a:rPr lang="en-US" sz="2400" b="1" dirty="0">
                <a:solidFill>
                  <a:srgbClr val="002060"/>
                </a:solidFill>
                <a:latin typeface="Times New Roman"/>
                <a:cs typeface="Times New Roman"/>
              </a:rPr>
              <a:t>Results</a:t>
            </a:r>
          </a:p>
          <a:p>
            <a:pPr lvl="1"/>
            <a:r>
              <a:rPr lang="en-US" b="1" dirty="0">
                <a:solidFill>
                  <a:srgbClr val="002060"/>
                </a:solidFill>
                <a:latin typeface="Times New Roman"/>
                <a:cs typeface="Times New Roman"/>
              </a:rPr>
              <a:t>Visualization – Charts</a:t>
            </a:r>
          </a:p>
          <a:p>
            <a:pPr lvl="1"/>
            <a:r>
              <a:rPr lang="en-US" b="1" dirty="0">
                <a:solidFill>
                  <a:srgbClr val="002060"/>
                </a:solidFill>
                <a:latin typeface="Times New Roman"/>
                <a:cs typeface="Times New Roman"/>
              </a:rPr>
              <a:t>Dashboard</a:t>
            </a:r>
          </a:p>
          <a:p>
            <a:r>
              <a:rPr lang="en-US" sz="2400" b="1" dirty="0">
                <a:solidFill>
                  <a:srgbClr val="002060"/>
                </a:solidFill>
                <a:latin typeface="Times New Roman"/>
                <a:cs typeface="Times New Roman"/>
              </a:rPr>
              <a:t>Discussion</a:t>
            </a:r>
          </a:p>
          <a:p>
            <a:pPr lvl="1"/>
            <a:r>
              <a:rPr lang="en-US" b="1" dirty="0">
                <a:solidFill>
                  <a:srgbClr val="002060"/>
                </a:solidFill>
                <a:latin typeface="Times New Roman"/>
                <a:cs typeface="Times New Roman"/>
              </a:rPr>
              <a:t>Findings &amp; Implications</a:t>
            </a:r>
          </a:p>
          <a:p>
            <a:r>
              <a:rPr lang="en-US" sz="2400" b="1" dirty="0">
                <a:solidFill>
                  <a:srgbClr val="002060"/>
                </a:solidFill>
                <a:latin typeface="Times New Roman"/>
                <a:cs typeface="Times New Roman"/>
              </a:rPr>
              <a:t>Conclusion</a:t>
            </a:r>
          </a:p>
          <a:p>
            <a:r>
              <a:rPr lang="en-US" sz="2400" b="1" dirty="0">
                <a:solidFill>
                  <a:srgbClr val="002060"/>
                </a:solidFill>
                <a:latin typeface="Times New Roman"/>
                <a:cs typeface="Times New Roman"/>
              </a:rPr>
              <a:t>Appendix</a:t>
            </a:r>
          </a:p>
        </p:txBody>
      </p:sp>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487948" y="263810"/>
            <a:ext cx="8508528" cy="1325563"/>
          </a:xfrm>
        </p:spPr>
        <p:txBody>
          <a:bodyPr anchor="ctr">
            <a:normAutofit/>
          </a:bodyPr>
          <a:lstStyle/>
          <a:p>
            <a:r>
              <a:rPr lang="en-US" sz="4400" b="1" u="sng" dirty="0">
                <a:solidFill>
                  <a:schemeClr val="tx1"/>
                </a:solidFill>
                <a:latin typeface="Bookman Old Style"/>
              </a:rPr>
              <a:t>OUTLINE</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8D6F0DE4-0F5C-4DBC-980B-FA84561A37BD}"/>
                  </a:ext>
                  <a:ext uri="{C183D7F6-B498-43B3-948B-1728B52AA6E4}">
                    <adec:decorative xmlns:adec="http://schemas.microsoft.com/office/drawing/2017/decorative" xmlns="" val="1"/>
                  </a:ext>
                </a:extLst>
              </p14:cNvPr>
              <p14:cNvContentPartPr/>
              <p14:nvPr/>
            </p14:nvContentPartPr>
            <p14:xfrm>
              <a:off x="511807" y="1121952"/>
              <a:ext cx="360" cy="360"/>
            </p14:xfrm>
          </p:contentPart>
        </mc:Choice>
        <mc:Fallback xmlns="">
          <p:pic>
            <p:nvPicPr>
              <p:cNvPr id="11" name="Ink 10">
                <a:extLst>
                  <a:ext uri="{FF2B5EF4-FFF2-40B4-BE49-F238E27FC236}">
                    <a16:creationId xmlns:a16="http://schemas.microsoft.com/office/drawing/2014/main" id="{8D6F0DE4-0F5C-4DBC-980B-FA84561A37BD}"/>
                  </a:ext>
                  <a:ext uri="{C183D7F6-B498-43B3-948B-1728B52AA6E4}">
                    <adec:decorative xmlns:adec="http://schemas.microsoft.com/office/drawing/2017/decorative" val="1"/>
                  </a:ext>
                </a:extLst>
              </p:cNvPr>
              <p:cNvPicPr/>
              <p:nvPr/>
            </p:nvPicPr>
            <p:blipFill>
              <a:blip r:embed="rId9"/>
              <a:stretch>
                <a:fillRect/>
              </a:stretch>
            </p:blipFill>
            <p:spPr>
              <a:xfrm>
                <a:off x="421807" y="941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xmlns=""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xmlns=""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xmlns=""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xmlns=""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xmlns=""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xmlns=""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sky, fountain, rainbow&#10;&#10;Description automatically generated">
            <a:extLst>
              <a:ext uri="{FF2B5EF4-FFF2-40B4-BE49-F238E27FC236}">
                <a16:creationId xmlns:a16="http://schemas.microsoft.com/office/drawing/2014/main" xmlns="" id="{6C61933C-200E-EE70-FC9B-9A08F259DE16}"/>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88900" y="0"/>
            <a:ext cx="12280900" cy="6858000"/>
          </a:xfrm>
          <a:prstGeom prst="rect">
            <a:avLst/>
          </a:prstGeom>
          <a:solidFill>
            <a:schemeClr val="bg2">
              <a:lumMod val="90000"/>
            </a:schemeClr>
          </a:solidFill>
        </p:spPr>
      </p:pic>
      <p:sp>
        <p:nvSpPr>
          <p:cNvPr id="3" name="TextBox 2">
            <a:extLst>
              <a:ext uri="{FF2B5EF4-FFF2-40B4-BE49-F238E27FC236}">
                <a16:creationId xmlns:a16="http://schemas.microsoft.com/office/drawing/2014/main" xmlns="" id="{A43F0CA6-518A-286E-D137-EC1756D9A96C}"/>
              </a:ext>
            </a:extLst>
          </p:cNvPr>
          <p:cNvSpPr txBox="1"/>
          <p:nvPr/>
        </p:nvSpPr>
        <p:spPr>
          <a:xfrm>
            <a:off x="4922727" y="2972206"/>
            <a:ext cx="2705677" cy="769441"/>
          </a:xfrm>
          <a:prstGeom prst="rect">
            <a:avLst/>
          </a:prstGeom>
          <a:noFill/>
        </p:spPr>
        <p:txBody>
          <a:bodyPr wrap="none" rtlCol="0">
            <a:spAutoFit/>
          </a:bodyPr>
          <a:lstStyle/>
          <a:p>
            <a:r>
              <a:rPr lang="en-IN" sz="4400" b="1" u="sng" dirty="0" smtClean="0">
                <a:solidFill>
                  <a:schemeClr val="bg1"/>
                </a:solidFill>
                <a:latin typeface="Times New Roman" panose="02020603050405020304" pitchFamily="18" charset="0"/>
                <a:cs typeface="Times New Roman" panose="02020603050405020304" pitchFamily="18" charset="0"/>
              </a:rPr>
              <a:t>RESULTS</a:t>
            </a:r>
            <a:endParaRPr lang="en-IN" sz="44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70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2B4B5A34-274F-B577-8872-A90B6E839DD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11430" y="-115512"/>
            <a:ext cx="12181523" cy="6973512"/>
          </a:xfrm>
          <a:prstGeom prst="rect">
            <a:avLst/>
          </a:prstGeom>
        </p:spPr>
      </p:pic>
      <p:pic>
        <p:nvPicPr>
          <p:cNvPr id="4" name="Picture 3">
            <a:extLst>
              <a:ext uri="{FF2B5EF4-FFF2-40B4-BE49-F238E27FC236}">
                <a16:creationId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244" y="1072662"/>
            <a:ext cx="7981463" cy="4489462"/>
          </a:xfrm>
          <a:prstGeom prst="rect">
            <a:avLst/>
          </a:prstGeom>
          <a:ln>
            <a:solidFill>
              <a:schemeClr val="tx1"/>
            </a:solidFill>
          </a:ln>
          <a:effectLst>
            <a:outerShdw blurRad="50800" dist="38100" dir="10800000" algn="r" rotWithShape="0">
              <a:prstClr val="black">
                <a:alpha val="40000"/>
              </a:prstClr>
            </a:outerShdw>
          </a:effectLst>
        </p:spPr>
      </p:pic>
      <p:sp>
        <p:nvSpPr>
          <p:cNvPr id="5" name="TextBox 4">
            <a:extLst>
              <a:ext uri="{FF2B5EF4-FFF2-40B4-BE49-F238E27FC236}">
                <a16:creationId xmlns:a16="http://schemas.microsoft.com/office/drawing/2014/main" xmlns="" id="{B12843E4-BF87-AFF9-2080-663D5BCB4A45}"/>
              </a:ext>
            </a:extLst>
          </p:cNvPr>
          <p:cNvSpPr txBox="1"/>
          <p:nvPr/>
        </p:nvSpPr>
        <p:spPr>
          <a:xfrm>
            <a:off x="8674218" y="1072662"/>
            <a:ext cx="3421291" cy="5139869"/>
          </a:xfrm>
          <a:prstGeom prst="rect">
            <a:avLst/>
          </a:prstGeom>
          <a:noFill/>
        </p:spPr>
        <p:txBody>
          <a:bodyPr wrap="square" rtlCol="0">
            <a:spAutoFit/>
          </a:bodyPr>
          <a:lstStyle/>
          <a:p>
            <a:pPr marL="285750" indent="-285750">
              <a:spcAft>
                <a:spcPts val="600"/>
              </a:spcAft>
              <a:buFont typeface="Arial" pitchFamily="34" charset="0"/>
              <a:buChar char="•"/>
            </a:pPr>
            <a:r>
              <a:rPr lang="en-IN" sz="2000" b="1" kern="100" dirty="0">
                <a:solidFill>
                  <a:schemeClr val="bg1"/>
                </a:solidFill>
                <a:effectLst/>
                <a:latin typeface="+mj-lt"/>
                <a:ea typeface="Calibri" panose="020F0502020204030204" pitchFamily="34" charset="0"/>
                <a:cs typeface="Times New Roman" panose="02020603050405020304" pitchFamily="18" charset="0"/>
              </a:rPr>
              <a:t>It is a preview of the Dashboard with </a:t>
            </a:r>
            <a:r>
              <a:rPr lang="en-IN" sz="2000" b="1" kern="100" dirty="0" err="1">
                <a:solidFill>
                  <a:schemeClr val="bg1"/>
                </a:solidFill>
                <a:effectLst/>
                <a:latin typeface="+mj-lt"/>
                <a:ea typeface="Calibri" panose="020F0502020204030204" pitchFamily="34" charset="0"/>
                <a:cs typeface="Times New Roman" panose="02020603050405020304" pitchFamily="18" charset="0"/>
              </a:rPr>
              <a:t>Plotly</a:t>
            </a:r>
            <a:r>
              <a:rPr lang="en-IN" sz="2000" b="1" kern="100" dirty="0">
                <a:solidFill>
                  <a:schemeClr val="bg1"/>
                </a:solidFill>
                <a:effectLst/>
                <a:latin typeface="+mj-lt"/>
                <a:ea typeface="Calibri" panose="020F0502020204030204" pitchFamily="34" charset="0"/>
                <a:cs typeface="Times New Roman" panose="02020603050405020304" pitchFamily="18" charset="0"/>
              </a:rPr>
              <a:t> Dash. </a:t>
            </a:r>
          </a:p>
          <a:p>
            <a:pPr marL="285750" indent="-285750">
              <a:spcAft>
                <a:spcPts val="600"/>
              </a:spcAft>
              <a:buFont typeface="Arial" pitchFamily="34" charset="0"/>
              <a:buChar char="•"/>
            </a:pPr>
            <a:r>
              <a:rPr lang="en-IN" sz="2000" b="1" kern="100" dirty="0">
                <a:solidFill>
                  <a:schemeClr val="bg1"/>
                </a:solidFill>
                <a:effectLst/>
                <a:latin typeface="+mj-lt"/>
                <a:ea typeface="Calibri" panose="020F0502020204030204" pitchFamily="34" charset="0"/>
                <a:cs typeface="Times New Roman" panose="02020603050405020304" pitchFamily="18" charset="0"/>
              </a:rPr>
              <a:t>The results of EDA with visualization, EDA with SQL, Interactive Map with Folium, and Interactive Dashboard will be shown in the next slides. </a:t>
            </a:r>
          </a:p>
          <a:p>
            <a:pPr marL="285750" indent="-285750">
              <a:buFont typeface="Arial" pitchFamily="34" charset="0"/>
              <a:buChar char="•"/>
            </a:pPr>
            <a:r>
              <a:rPr lang="en-IN" sz="2000" b="1" kern="100" dirty="0">
                <a:solidFill>
                  <a:schemeClr val="bg1"/>
                </a:solidFill>
                <a:effectLst/>
                <a:latin typeface="+mj-lt"/>
                <a:ea typeface="Calibri" panose="020F0502020204030204" pitchFamily="34" charset="0"/>
                <a:cs typeface="Times New Roman" panose="02020603050405020304" pitchFamily="18" charset="0"/>
              </a:rPr>
              <a:t>Comparing the accuracy of the four methods, all return the same accuracy of about 83% for test data.</a:t>
            </a:r>
          </a:p>
          <a:p>
            <a:endParaRPr lang="en-IN" sz="2000" b="1" dirty="0">
              <a:solidFill>
                <a:schemeClr val="bg1"/>
              </a:solidFill>
              <a:latin typeface="+mj-lt"/>
            </a:endParaRPr>
          </a:p>
        </p:txBody>
      </p:sp>
    </p:spTree>
    <p:extLst>
      <p:ext uri="{BB962C8B-B14F-4D97-AF65-F5344CB8AC3E}">
        <p14:creationId xmlns:p14="http://schemas.microsoft.com/office/powerpoint/2010/main" val="189611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7EEF6CD-75B8-7512-DCF1-7D52AD3788EF}"/>
              </a:ext>
            </a:extLst>
          </p:cNvPr>
          <p:cNvPicPr>
            <a:picLocks noGrp="1" noChangeAspect="1"/>
          </p:cNvPicPr>
          <p:nvPr/>
        </p:nvPicPr>
        <p:blipFill>
          <a:blip r:embed="rId2"/>
          <a:srcRect t="2785" b="2785"/>
          <a:stretch>
            <a:fillRect/>
          </a:stretch>
        </p:blipFill>
        <p:spPr>
          <a:xfrm>
            <a:off x="0" y="0"/>
            <a:ext cx="12192000" cy="6858000"/>
          </a:xfrm>
          <a:prstGeom prst="rect">
            <a:avLst/>
          </a:prstGeom>
          <a:solidFill>
            <a:schemeClr val="bg2">
              <a:lumMod val="90000"/>
            </a:schemeClr>
          </a:solidFill>
        </p:spPr>
      </p:pic>
      <p:sp>
        <p:nvSpPr>
          <p:cNvPr id="4" name="TextBox 3">
            <a:extLst>
              <a:ext uri="{FF2B5EF4-FFF2-40B4-BE49-F238E27FC236}">
                <a16:creationId xmlns:a16="http://schemas.microsoft.com/office/drawing/2014/main" xmlns="" id="{681B7168-AB69-2C5A-BE98-359CE032D8B6}"/>
              </a:ext>
            </a:extLst>
          </p:cNvPr>
          <p:cNvSpPr txBox="1"/>
          <p:nvPr/>
        </p:nvSpPr>
        <p:spPr>
          <a:xfrm>
            <a:off x="2205990" y="2890391"/>
            <a:ext cx="8332470" cy="707886"/>
          </a:xfrm>
          <a:prstGeom prst="rect">
            <a:avLst/>
          </a:prstGeom>
          <a:noFill/>
        </p:spPr>
        <p:txBody>
          <a:bodyPr wrap="square">
            <a:spAutoFit/>
          </a:bodyPr>
          <a:lstStyle/>
          <a:p>
            <a:r>
              <a:rPr lang="en-IN" sz="4000" b="1" u="sng" dirty="0" smtClean="0">
                <a:solidFill>
                  <a:schemeClr val="bg1"/>
                </a:solidFill>
                <a:latin typeface="Times New Roman" panose="02020603050405020304" pitchFamily="18" charset="0"/>
                <a:cs typeface="Times New Roman" panose="02020603050405020304" pitchFamily="18" charset="0"/>
              </a:rPr>
              <a:t>INSIGHTS DRAWN FROM EDA</a:t>
            </a:r>
            <a:endParaRPr lang="en-IN" sz="40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432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cket coming out of the clouds&#10;&#10;Description automatically generated">
            <a:extLst>
              <a:ext uri="{FF2B5EF4-FFF2-40B4-BE49-F238E27FC236}">
                <a16:creationId xmlns:a16="http://schemas.microsoft.com/office/drawing/2014/main" xmlns="" id="{94FBD5C2-173E-BEAE-44CB-6BAE0D2C63DF}"/>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2ED25BAD-61FB-1747-7B74-FBA2B4C95F72}"/>
              </a:ext>
            </a:extLst>
          </p:cNvPr>
          <p:cNvSpPr txBox="1"/>
          <p:nvPr/>
        </p:nvSpPr>
        <p:spPr>
          <a:xfrm>
            <a:off x="714829" y="572075"/>
            <a:ext cx="6827510" cy="646331"/>
          </a:xfrm>
          <a:prstGeom prst="rect">
            <a:avLst/>
          </a:prstGeom>
          <a:noFill/>
        </p:spPr>
        <p:txBody>
          <a:bodyPr wrap="none" rtlCol="0">
            <a:spAutoFit/>
          </a:bodyPr>
          <a:lstStyle/>
          <a:p>
            <a:r>
              <a:rPr lang="en-US" sz="3600" b="1" dirty="0">
                <a:latin typeface="+mj-lt"/>
              </a:rPr>
              <a:t>Flight Number vs. Launch Site</a:t>
            </a:r>
            <a:endParaRPr lang="en-IN" sz="3600" b="1" dirty="0">
              <a:latin typeface="+mj-lt"/>
            </a:endParaRPr>
          </a:p>
        </p:txBody>
      </p:sp>
      <p:sp>
        <p:nvSpPr>
          <p:cNvPr id="5" name="TextBox 4">
            <a:extLst>
              <a:ext uri="{FF2B5EF4-FFF2-40B4-BE49-F238E27FC236}">
                <a16:creationId xmlns:a16="http://schemas.microsoft.com/office/drawing/2014/main" xmlns="" id="{B5EE6C74-557D-EE9F-DA78-E0912A56EB93}"/>
              </a:ext>
            </a:extLst>
          </p:cNvPr>
          <p:cNvSpPr txBox="1"/>
          <p:nvPr/>
        </p:nvSpPr>
        <p:spPr>
          <a:xfrm>
            <a:off x="7737231" y="1566073"/>
            <a:ext cx="3974124" cy="5478423"/>
          </a:xfrm>
          <a:prstGeom prst="rect">
            <a:avLst/>
          </a:prstGeom>
          <a:noFill/>
        </p:spPr>
        <p:txBody>
          <a:bodyPr wrap="square" rtlCol="0">
            <a:spAutoFit/>
          </a:bodyPr>
          <a:lstStyle/>
          <a:p>
            <a:pPr marL="285750" indent="-285750">
              <a:spcAft>
                <a:spcPts val="600"/>
              </a:spcAft>
              <a:buFont typeface="Wingdings" pitchFamily="2" charset="2"/>
              <a:buChar char="§"/>
            </a:pPr>
            <a:r>
              <a:rPr lang="en-US" sz="2000" b="1" dirty="0">
                <a:solidFill>
                  <a:schemeClr val="bg1"/>
                </a:solidFill>
                <a:latin typeface="+mj-lt"/>
              </a:rPr>
              <a:t>Class 0 (</a:t>
            </a:r>
            <a:r>
              <a:rPr lang="en-US" sz="2000" b="1" dirty="0">
                <a:solidFill>
                  <a:schemeClr val="accent1"/>
                </a:solidFill>
                <a:latin typeface="+mj-lt"/>
              </a:rPr>
              <a:t>blue</a:t>
            </a:r>
            <a:r>
              <a:rPr lang="en-US" sz="2000" b="1" dirty="0">
                <a:solidFill>
                  <a:schemeClr val="bg1"/>
                </a:solidFill>
                <a:latin typeface="+mj-lt"/>
              </a:rPr>
              <a:t>) represents unsuccessful launch, and Class 1 (</a:t>
            </a:r>
            <a:r>
              <a:rPr lang="en-US" sz="2000" b="1" dirty="0">
                <a:solidFill>
                  <a:schemeClr val="accent2"/>
                </a:solidFill>
                <a:latin typeface="+mj-lt"/>
              </a:rPr>
              <a:t>orange</a:t>
            </a:r>
            <a:r>
              <a:rPr lang="en-US" sz="2000" b="1" dirty="0">
                <a:solidFill>
                  <a:schemeClr val="bg1"/>
                </a:solidFill>
                <a:latin typeface="+mj-lt"/>
              </a:rPr>
              <a:t>) represents successful launch.</a:t>
            </a:r>
          </a:p>
          <a:p>
            <a:pPr marL="285750" indent="-285750">
              <a:spcAft>
                <a:spcPts val="600"/>
              </a:spcAft>
              <a:buFont typeface="Wingdings" pitchFamily="2" charset="2"/>
              <a:buChar char="§"/>
            </a:pPr>
            <a:r>
              <a:rPr lang="en-US" sz="2000" b="1" dirty="0">
                <a:solidFill>
                  <a:schemeClr val="bg1"/>
                </a:solidFill>
                <a:latin typeface="+mj-lt"/>
              </a:rPr>
              <a:t>This figure shows that the success rate increased as the number of flights increased.</a:t>
            </a:r>
          </a:p>
          <a:p>
            <a:pPr marL="285750" indent="-285750">
              <a:buFont typeface="Wingdings" pitchFamily="2" charset="2"/>
              <a:buChar char="§"/>
            </a:pPr>
            <a:r>
              <a:rPr lang="en-US" sz="2000" b="1" spc="-25" dirty="0">
                <a:solidFill>
                  <a:schemeClr val="bg1"/>
                </a:solidFill>
                <a:latin typeface="+mj-lt"/>
                <a:cs typeface="Carlito"/>
              </a:rPr>
              <a:t>Likely </a:t>
            </a:r>
            <a:r>
              <a:rPr lang="en-US" sz="2000" b="1" spc="-5" dirty="0">
                <a:solidFill>
                  <a:schemeClr val="bg1"/>
                </a:solidFill>
                <a:latin typeface="+mj-lt"/>
                <a:cs typeface="Carlito"/>
              </a:rPr>
              <a:t>a big </a:t>
            </a:r>
            <a:r>
              <a:rPr lang="en-US" sz="2000" b="1" spc="-25" dirty="0">
                <a:solidFill>
                  <a:schemeClr val="bg1"/>
                </a:solidFill>
                <a:latin typeface="+mj-lt"/>
                <a:cs typeface="Carlito"/>
              </a:rPr>
              <a:t>breakthrough </a:t>
            </a:r>
            <a:r>
              <a:rPr lang="en-US" sz="2000" b="1" spc="-20" dirty="0">
                <a:solidFill>
                  <a:schemeClr val="bg1"/>
                </a:solidFill>
                <a:latin typeface="+mj-lt"/>
                <a:cs typeface="Carlito"/>
              </a:rPr>
              <a:t>around </a:t>
            </a:r>
            <a:r>
              <a:rPr lang="en-US" sz="2000" b="1" spc="-10" dirty="0">
                <a:solidFill>
                  <a:schemeClr val="bg1"/>
                </a:solidFill>
                <a:latin typeface="+mj-lt"/>
                <a:cs typeface="Carlito"/>
              </a:rPr>
              <a:t>flight </a:t>
            </a:r>
            <a:r>
              <a:rPr lang="en-US" sz="2000" b="1" spc="-15" dirty="0">
                <a:solidFill>
                  <a:schemeClr val="bg1"/>
                </a:solidFill>
                <a:latin typeface="+mj-lt"/>
                <a:cs typeface="Carlito"/>
              </a:rPr>
              <a:t>20 </a:t>
            </a:r>
            <a:r>
              <a:rPr lang="en-US" sz="2000" b="1" spc="-5" dirty="0">
                <a:solidFill>
                  <a:schemeClr val="bg1"/>
                </a:solidFill>
                <a:latin typeface="+mj-lt"/>
                <a:cs typeface="Carlito"/>
              </a:rPr>
              <a:t>which </a:t>
            </a:r>
            <a:r>
              <a:rPr lang="en-US" sz="2000" b="1" spc="-15" dirty="0">
                <a:solidFill>
                  <a:schemeClr val="bg1"/>
                </a:solidFill>
                <a:latin typeface="+mj-lt"/>
                <a:cs typeface="Carlito"/>
              </a:rPr>
              <a:t>significantly </a:t>
            </a:r>
            <a:r>
              <a:rPr lang="en-US" sz="2000" b="1" spc="-20" dirty="0">
                <a:solidFill>
                  <a:schemeClr val="bg1"/>
                </a:solidFill>
                <a:latin typeface="+mj-lt"/>
                <a:cs typeface="Carlito"/>
              </a:rPr>
              <a:t>increased </a:t>
            </a:r>
            <a:r>
              <a:rPr lang="en-US" sz="2000" b="1" spc="-15" dirty="0">
                <a:solidFill>
                  <a:schemeClr val="bg1"/>
                </a:solidFill>
                <a:latin typeface="+mj-lt"/>
                <a:cs typeface="Carlito"/>
              </a:rPr>
              <a:t>success </a:t>
            </a:r>
            <a:r>
              <a:rPr lang="en-US" sz="2000" b="1" spc="-25" dirty="0">
                <a:solidFill>
                  <a:schemeClr val="bg1"/>
                </a:solidFill>
                <a:latin typeface="+mj-lt"/>
                <a:cs typeface="Carlito"/>
              </a:rPr>
              <a:t>rate.  </a:t>
            </a:r>
            <a:r>
              <a:rPr lang="en-US" sz="2000" b="1" spc="-20" dirty="0">
                <a:solidFill>
                  <a:schemeClr val="bg1"/>
                </a:solidFill>
                <a:latin typeface="+mj-lt"/>
                <a:cs typeface="Carlito"/>
              </a:rPr>
              <a:t>CCAFS appears </a:t>
            </a:r>
            <a:r>
              <a:rPr lang="en-US" sz="2000" b="1" spc="-15" dirty="0">
                <a:solidFill>
                  <a:schemeClr val="bg1"/>
                </a:solidFill>
                <a:latin typeface="+mj-lt"/>
                <a:cs typeface="Carlito"/>
              </a:rPr>
              <a:t>to </a:t>
            </a:r>
            <a:r>
              <a:rPr lang="en-US" sz="2000" b="1" spc="-5" dirty="0">
                <a:solidFill>
                  <a:schemeClr val="bg1"/>
                </a:solidFill>
                <a:latin typeface="+mj-lt"/>
                <a:cs typeface="Carlito"/>
              </a:rPr>
              <a:t>be the main </a:t>
            </a:r>
            <a:r>
              <a:rPr lang="en-US" sz="2000" b="1" spc="-10" dirty="0">
                <a:solidFill>
                  <a:schemeClr val="bg1"/>
                </a:solidFill>
                <a:latin typeface="+mj-lt"/>
                <a:cs typeface="Carlito"/>
              </a:rPr>
              <a:t>launch </a:t>
            </a:r>
            <a:r>
              <a:rPr lang="en-US" sz="2000" b="1" spc="-15" dirty="0">
                <a:solidFill>
                  <a:schemeClr val="bg1"/>
                </a:solidFill>
                <a:latin typeface="+mj-lt"/>
                <a:cs typeface="Carlito"/>
              </a:rPr>
              <a:t>site </a:t>
            </a:r>
            <a:r>
              <a:rPr lang="en-US" sz="2000" b="1" spc="-5" dirty="0">
                <a:solidFill>
                  <a:schemeClr val="bg1"/>
                </a:solidFill>
                <a:latin typeface="+mj-lt"/>
                <a:cs typeface="Carlito"/>
              </a:rPr>
              <a:t>as it has the </a:t>
            </a:r>
            <a:r>
              <a:rPr lang="en-US" sz="2000" b="1" spc="-20" dirty="0">
                <a:solidFill>
                  <a:schemeClr val="bg1"/>
                </a:solidFill>
                <a:latin typeface="+mj-lt"/>
                <a:cs typeface="Carlito"/>
              </a:rPr>
              <a:t>most</a:t>
            </a:r>
            <a:r>
              <a:rPr lang="en-US" sz="2000" b="1" spc="-90" dirty="0">
                <a:solidFill>
                  <a:schemeClr val="bg1"/>
                </a:solidFill>
                <a:latin typeface="+mj-lt"/>
                <a:cs typeface="Carlito"/>
              </a:rPr>
              <a:t> </a:t>
            </a:r>
            <a:r>
              <a:rPr lang="en-US" sz="2000" b="1" spc="-20" dirty="0">
                <a:solidFill>
                  <a:schemeClr val="bg1"/>
                </a:solidFill>
                <a:latin typeface="+mj-lt"/>
                <a:cs typeface="Carlito"/>
              </a:rPr>
              <a:t>volume.</a:t>
            </a:r>
            <a:endParaRPr lang="en-US" sz="2000" b="1" dirty="0">
              <a:solidFill>
                <a:schemeClr val="bg1"/>
              </a:solidFill>
              <a:latin typeface="+mj-lt"/>
              <a:cs typeface="Carlito"/>
            </a:endParaRPr>
          </a:p>
          <a:p>
            <a:pPr marL="285750" indent="-285750">
              <a:buFont typeface="Wingdings" pitchFamily="2" charset="2"/>
              <a:buChar char="§"/>
            </a:pPr>
            <a:endParaRPr lang="en-US" sz="2000" b="1" dirty="0">
              <a:solidFill>
                <a:schemeClr val="bg1"/>
              </a:solidFill>
              <a:latin typeface="+mj-lt"/>
            </a:endParaRPr>
          </a:p>
          <a:p>
            <a:pPr marL="285750" indent="-285750">
              <a:buFont typeface="Wingdings" pitchFamily="2" charset="2"/>
              <a:buChar char="§"/>
            </a:pPr>
            <a:endParaRPr lang="en-IN" sz="2000" b="1" dirty="0">
              <a:solidFill>
                <a:schemeClr val="bg1"/>
              </a:solidFill>
              <a:latin typeface="+mj-lt"/>
            </a:endParaRPr>
          </a:p>
        </p:txBody>
      </p:sp>
      <p:pic>
        <p:nvPicPr>
          <p:cNvPr id="13" name="Picture 12">
            <a:extLst>
              <a:ext uri="{FF2B5EF4-FFF2-40B4-BE49-F238E27FC236}">
                <a16:creationId xmlns:a16="http://schemas.microsoft.com/office/drawing/2014/main" xmlns="" id="{DB2AE2D7-09BC-F9E1-6BFD-827152FC6C39}"/>
              </a:ext>
            </a:extLst>
          </p:cNvPr>
          <p:cNvPicPr>
            <a:picLocks noChangeAspect="1"/>
          </p:cNvPicPr>
          <p:nvPr/>
        </p:nvPicPr>
        <p:blipFill>
          <a:blip r:embed="rId4"/>
          <a:stretch>
            <a:fillRect/>
          </a:stretch>
        </p:blipFill>
        <p:spPr>
          <a:xfrm>
            <a:off x="333130" y="1771263"/>
            <a:ext cx="7215789" cy="3275879"/>
          </a:xfrm>
          <a:prstGeom prst="rect">
            <a:avLst/>
          </a:prstGeom>
          <a:effectLst>
            <a:outerShdw blurRad="50800" dist="38100" dir="10800000" algn="r" rotWithShape="0">
              <a:prstClr val="black">
                <a:alpha val="40000"/>
              </a:prstClr>
            </a:outerShdw>
          </a:effectLst>
        </p:spPr>
      </p:pic>
      <p:cxnSp>
        <p:nvCxnSpPr>
          <p:cNvPr id="6" name="Straight Connector 5">
            <a:extLst>
              <a:ext uri="{FF2B5EF4-FFF2-40B4-BE49-F238E27FC236}">
                <a16:creationId xmlns:a16="http://schemas.microsoft.com/office/drawing/2014/main" xmlns="" id="{82FC14CE-5963-0A11-7F58-61D2D43A9AB9}"/>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01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cket coming out of the clouds&#10;&#10;Description automatically generated">
            <a:extLst>
              <a:ext uri="{FF2B5EF4-FFF2-40B4-BE49-F238E27FC236}">
                <a16:creationId xmlns:a16="http://schemas.microsoft.com/office/drawing/2014/main" xmlns="" id="{0956BE80-8D10-84B6-BE2F-A05907123BE9}"/>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7" name="TextBox 6">
            <a:extLst>
              <a:ext uri="{FF2B5EF4-FFF2-40B4-BE49-F238E27FC236}">
                <a16:creationId xmlns:a16="http://schemas.microsoft.com/office/drawing/2014/main" xmlns="" id="{40029601-B874-C7C2-FE0B-E8C3C465DCB5}"/>
              </a:ext>
            </a:extLst>
          </p:cNvPr>
          <p:cNvSpPr txBox="1"/>
          <p:nvPr/>
        </p:nvSpPr>
        <p:spPr>
          <a:xfrm>
            <a:off x="500351" y="515395"/>
            <a:ext cx="6750566" cy="646331"/>
          </a:xfrm>
          <a:prstGeom prst="rect">
            <a:avLst/>
          </a:prstGeom>
          <a:noFill/>
        </p:spPr>
        <p:txBody>
          <a:bodyPr wrap="none" rtlCol="0">
            <a:spAutoFit/>
          </a:bodyPr>
          <a:lstStyle/>
          <a:p>
            <a:r>
              <a:rPr lang="en-GB" sz="3600" b="1" dirty="0" smtClean="0">
                <a:latin typeface="+mj-lt"/>
                <a:cs typeface="Times New Roman" pitchFamily="18" charset="0"/>
              </a:rPr>
              <a:t>Launch Site </a:t>
            </a:r>
            <a:r>
              <a:rPr lang="en-GB" sz="3600" b="1" dirty="0">
                <a:latin typeface="+mj-lt"/>
                <a:cs typeface="Times New Roman" pitchFamily="18" charset="0"/>
              </a:rPr>
              <a:t>vs. Payload Mass</a:t>
            </a:r>
            <a:endParaRPr lang="en-IN" sz="3600" b="1" dirty="0">
              <a:latin typeface="+mj-lt"/>
              <a:cs typeface="Times New Roman" pitchFamily="18" charset="0"/>
            </a:endParaRPr>
          </a:p>
        </p:txBody>
      </p:sp>
      <p:sp>
        <p:nvSpPr>
          <p:cNvPr id="8" name="TextBox 7">
            <a:extLst>
              <a:ext uri="{FF2B5EF4-FFF2-40B4-BE49-F238E27FC236}">
                <a16:creationId xmlns:a16="http://schemas.microsoft.com/office/drawing/2014/main" xmlns="" id="{839C0359-864A-9EF4-253C-CC263DF37E1F}"/>
              </a:ext>
            </a:extLst>
          </p:cNvPr>
          <p:cNvSpPr txBox="1"/>
          <p:nvPr/>
        </p:nvSpPr>
        <p:spPr>
          <a:xfrm>
            <a:off x="7851531" y="1219200"/>
            <a:ext cx="4069959" cy="5786199"/>
          </a:xfrm>
          <a:prstGeom prst="rect">
            <a:avLst/>
          </a:prstGeom>
          <a:noFill/>
        </p:spPr>
        <p:txBody>
          <a:bodyPr wrap="square" rtlCol="0">
            <a:spAutoFit/>
          </a:bodyPr>
          <a:lstStyle/>
          <a:p>
            <a:endParaRPr lang="en-US" sz="2000" b="1" dirty="0">
              <a:solidFill>
                <a:schemeClr val="bg1"/>
              </a:solidFill>
              <a:latin typeface="+mj-lt"/>
            </a:endParaRPr>
          </a:p>
          <a:p>
            <a:pPr marL="285750" indent="-285750">
              <a:spcAft>
                <a:spcPts val="600"/>
              </a:spcAft>
              <a:buFont typeface="Wingdings" pitchFamily="2" charset="2"/>
              <a:buChar char="§"/>
            </a:pPr>
            <a:r>
              <a:rPr lang="en-GB" sz="2000" b="1" dirty="0">
                <a:solidFill>
                  <a:schemeClr val="bg1"/>
                </a:solidFill>
                <a:latin typeface="+mj-lt"/>
              </a:rPr>
              <a:t>Above a payload mass of around 7000 kg, there are very few unsuccessful landings, but there is also far less data for these heavier launches.</a:t>
            </a:r>
          </a:p>
          <a:p>
            <a:pPr marL="285750" indent="-285750">
              <a:spcAft>
                <a:spcPts val="600"/>
              </a:spcAft>
              <a:buFont typeface="Wingdings" pitchFamily="2" charset="2"/>
              <a:buChar char="§"/>
            </a:pPr>
            <a:r>
              <a:rPr lang="en-GB" sz="2000" b="1" dirty="0">
                <a:solidFill>
                  <a:schemeClr val="bg1"/>
                </a:solidFill>
                <a:latin typeface="+mj-lt"/>
              </a:rPr>
              <a:t>There is no clear correlation between payload mass and success rate for a given launch site. </a:t>
            </a:r>
          </a:p>
          <a:p>
            <a:pPr marL="285750" indent="-285750">
              <a:buFont typeface="Wingdings" pitchFamily="2" charset="2"/>
              <a:buChar char="§"/>
            </a:pPr>
            <a:r>
              <a:rPr lang="en-GB" sz="2000" b="1" dirty="0">
                <a:solidFill>
                  <a:schemeClr val="bg1"/>
                </a:solidFill>
                <a:latin typeface="+mj-lt"/>
              </a:rPr>
              <a:t>All sites launched a variety of payload masses, with most of the launches from CCAFS SLC 40 being comparatively lighter payloads (with some outliers).</a:t>
            </a:r>
          </a:p>
          <a:p>
            <a:pPr marL="285750" indent="-285750">
              <a:buFont typeface="Wingdings" pitchFamily="2" charset="2"/>
              <a:buChar char="§"/>
            </a:pPr>
            <a:endParaRPr lang="en-IN" sz="2000" b="1" dirty="0">
              <a:solidFill>
                <a:schemeClr val="bg1"/>
              </a:solidFill>
              <a:latin typeface="+mj-lt"/>
            </a:endParaRPr>
          </a:p>
        </p:txBody>
      </p:sp>
      <p:pic>
        <p:nvPicPr>
          <p:cNvPr id="13" name="Picture 12">
            <a:extLst>
              <a:ext uri="{FF2B5EF4-FFF2-40B4-BE49-F238E27FC236}">
                <a16:creationId xmlns:a16="http://schemas.microsoft.com/office/drawing/2014/main" xmlns="" id="{7A12BA30-FC1E-153B-2528-F01840E60DDF}"/>
              </a:ext>
            </a:extLst>
          </p:cNvPr>
          <p:cNvPicPr>
            <a:picLocks noChangeAspect="1"/>
          </p:cNvPicPr>
          <p:nvPr/>
        </p:nvPicPr>
        <p:blipFill>
          <a:blip r:embed="rId4"/>
          <a:stretch>
            <a:fillRect/>
          </a:stretch>
        </p:blipFill>
        <p:spPr>
          <a:xfrm>
            <a:off x="377260" y="1721331"/>
            <a:ext cx="7316010" cy="3375743"/>
          </a:xfrm>
          <a:prstGeom prst="rect">
            <a:avLst/>
          </a:prstGeom>
          <a:ln>
            <a:solidFill>
              <a:schemeClr val="tx1"/>
            </a:solidFill>
          </a:ln>
          <a:effectLst>
            <a:outerShdw blurRad="50800" dist="38100" dir="10800000" algn="r" rotWithShape="0">
              <a:prstClr val="black">
                <a:alpha val="40000"/>
              </a:prstClr>
            </a:outerShdw>
          </a:effectLst>
        </p:spPr>
      </p:pic>
      <p:cxnSp>
        <p:nvCxnSpPr>
          <p:cNvPr id="3" name="Straight Connector 2">
            <a:extLst>
              <a:ext uri="{FF2B5EF4-FFF2-40B4-BE49-F238E27FC236}">
                <a16:creationId xmlns:a16="http://schemas.microsoft.com/office/drawing/2014/main" xmlns="" id="{59B8B10F-A2A2-FF85-2092-083737B532EA}"/>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993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6BF4229E-6D62-DF78-1643-B94A8B95FCA3}"/>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E62FB704-BA6E-33AE-FBD9-960CF951749E}"/>
              </a:ext>
            </a:extLst>
          </p:cNvPr>
          <p:cNvSpPr txBox="1"/>
          <p:nvPr/>
        </p:nvSpPr>
        <p:spPr>
          <a:xfrm>
            <a:off x="589776" y="1852993"/>
            <a:ext cx="4844317" cy="4247317"/>
          </a:xfrm>
          <a:prstGeom prst="rect">
            <a:avLst/>
          </a:prstGeom>
          <a:noFill/>
        </p:spPr>
        <p:txBody>
          <a:bodyPr wrap="square">
            <a:spAutoFit/>
          </a:bodyPr>
          <a:lstStyle/>
          <a:p>
            <a:pPr>
              <a:spcAft>
                <a:spcPts val="600"/>
              </a:spcAft>
            </a:pPr>
            <a:r>
              <a:rPr lang="en-GB" sz="2000" b="1" dirty="0">
                <a:solidFill>
                  <a:schemeClr val="bg1"/>
                </a:solidFill>
                <a:latin typeface="+mj-lt"/>
              </a:rPr>
              <a:t>The bar chart of Success Rate vs. Orbit Type shows that the following orbits have the highest (100%) success rate:</a:t>
            </a:r>
          </a:p>
          <a:p>
            <a:pPr marL="285750" indent="-285750">
              <a:buFont typeface="Arial" panose="020B0604020202020204" pitchFamily="34" charset="0"/>
              <a:buChar char="•"/>
            </a:pPr>
            <a:r>
              <a:rPr lang="en-GB" sz="2000" b="1" dirty="0">
                <a:solidFill>
                  <a:schemeClr val="bg1"/>
                </a:solidFill>
                <a:latin typeface="+mj-lt"/>
              </a:rPr>
              <a:t>ES-L1 (Earth-Sun First </a:t>
            </a:r>
            <a:r>
              <a:rPr lang="en-GB" sz="2000" b="1" dirty="0" err="1">
                <a:solidFill>
                  <a:schemeClr val="bg1"/>
                </a:solidFill>
                <a:latin typeface="+mj-lt"/>
              </a:rPr>
              <a:t>Lagrangian</a:t>
            </a:r>
            <a:r>
              <a:rPr lang="en-GB" sz="2000" b="1" dirty="0">
                <a:solidFill>
                  <a:schemeClr val="bg1"/>
                </a:solidFill>
                <a:latin typeface="+mj-lt"/>
              </a:rPr>
              <a:t> Point)</a:t>
            </a:r>
          </a:p>
          <a:p>
            <a:pPr marL="285750" indent="-285750">
              <a:buFont typeface="Arial" panose="020B0604020202020204" pitchFamily="34" charset="0"/>
              <a:buChar char="•"/>
            </a:pPr>
            <a:r>
              <a:rPr lang="en-GB" sz="2000" b="1" dirty="0">
                <a:solidFill>
                  <a:schemeClr val="bg1"/>
                </a:solidFill>
                <a:latin typeface="+mj-lt"/>
              </a:rPr>
              <a:t>GEO (Geostationary Orbit)</a:t>
            </a:r>
          </a:p>
          <a:p>
            <a:pPr marL="285750" indent="-285750">
              <a:buFont typeface="Arial" panose="020B0604020202020204" pitchFamily="34" charset="0"/>
              <a:buChar char="•"/>
            </a:pPr>
            <a:r>
              <a:rPr lang="en-GB" sz="2000" b="1" dirty="0">
                <a:solidFill>
                  <a:schemeClr val="bg1"/>
                </a:solidFill>
                <a:latin typeface="+mj-lt"/>
              </a:rPr>
              <a:t>HEO (High Earth Orbit)</a:t>
            </a:r>
          </a:p>
          <a:p>
            <a:pPr marL="285750" indent="-285750">
              <a:buFont typeface="Arial" panose="020B0604020202020204" pitchFamily="34" charset="0"/>
              <a:buChar char="•"/>
            </a:pPr>
            <a:r>
              <a:rPr lang="en-GB" sz="2000" b="1" dirty="0">
                <a:solidFill>
                  <a:schemeClr val="bg1"/>
                </a:solidFill>
                <a:latin typeface="+mj-lt"/>
              </a:rPr>
              <a:t>SSO (Sun-synchronous Orbit)</a:t>
            </a:r>
          </a:p>
          <a:p>
            <a:pPr marL="285750" indent="-285750">
              <a:buFont typeface="Arial" panose="020B0604020202020204" pitchFamily="34" charset="0"/>
              <a:buChar char="•"/>
            </a:pPr>
            <a:endParaRPr lang="en-GB" sz="2000" b="1" dirty="0">
              <a:solidFill>
                <a:schemeClr val="bg1"/>
              </a:solidFill>
              <a:latin typeface="+mj-lt"/>
            </a:endParaRPr>
          </a:p>
          <a:p>
            <a:pPr>
              <a:spcAft>
                <a:spcPts val="600"/>
              </a:spcAft>
            </a:pPr>
            <a:r>
              <a:rPr lang="en-GB" sz="2000" b="1" dirty="0">
                <a:solidFill>
                  <a:schemeClr val="bg1"/>
                </a:solidFill>
                <a:latin typeface="+mj-lt"/>
              </a:rPr>
              <a:t>The orbit with the lowest (0%) success rate is:</a:t>
            </a:r>
          </a:p>
          <a:p>
            <a:pPr marL="285750" indent="-285750">
              <a:buFont typeface="Arial" panose="020B0604020202020204" pitchFamily="34" charset="0"/>
              <a:buChar char="•"/>
            </a:pPr>
            <a:r>
              <a:rPr lang="en-GB" sz="2000" b="1" dirty="0">
                <a:solidFill>
                  <a:schemeClr val="bg1"/>
                </a:solidFill>
                <a:latin typeface="+mj-lt"/>
              </a:rPr>
              <a:t>SO (Heliocentric Orbit)</a:t>
            </a:r>
          </a:p>
        </p:txBody>
      </p:sp>
      <p:sp>
        <p:nvSpPr>
          <p:cNvPr id="5" name="TextBox 4">
            <a:extLst>
              <a:ext uri="{FF2B5EF4-FFF2-40B4-BE49-F238E27FC236}">
                <a16:creationId xmlns:a16="http://schemas.microsoft.com/office/drawing/2014/main" xmlns="" id="{2EDB20F6-7B60-3180-B4C6-D5FA86958F9A}"/>
              </a:ext>
            </a:extLst>
          </p:cNvPr>
          <p:cNvSpPr txBox="1"/>
          <p:nvPr/>
        </p:nvSpPr>
        <p:spPr>
          <a:xfrm>
            <a:off x="587132" y="546303"/>
            <a:ext cx="6357253" cy="646331"/>
          </a:xfrm>
          <a:prstGeom prst="rect">
            <a:avLst/>
          </a:prstGeom>
          <a:noFill/>
        </p:spPr>
        <p:txBody>
          <a:bodyPr wrap="none" rtlCol="0">
            <a:spAutoFit/>
          </a:bodyPr>
          <a:lstStyle/>
          <a:p>
            <a:r>
              <a:rPr lang="en-GB" sz="3600" b="1" dirty="0">
                <a:latin typeface="+mj-lt"/>
              </a:rPr>
              <a:t>Success Rate vs. Orbit Type</a:t>
            </a:r>
            <a:endParaRPr lang="en-IN" sz="3600" b="1" dirty="0">
              <a:latin typeface="+mj-lt"/>
            </a:endParaRPr>
          </a:p>
        </p:txBody>
      </p:sp>
      <p:pic>
        <p:nvPicPr>
          <p:cNvPr id="7" name="Picture 6">
            <a:extLst>
              <a:ext uri="{FF2B5EF4-FFF2-40B4-BE49-F238E27FC236}">
                <a16:creationId xmlns:a16="http://schemas.microsoft.com/office/drawing/2014/main" xmlns="" id="{B2957E4F-A78E-596F-EDD9-DD9588F13BD0}"/>
              </a:ext>
            </a:extLst>
          </p:cNvPr>
          <p:cNvPicPr>
            <a:picLocks noChangeAspect="1"/>
          </p:cNvPicPr>
          <p:nvPr/>
        </p:nvPicPr>
        <p:blipFill>
          <a:blip r:embed="rId4"/>
          <a:stretch>
            <a:fillRect/>
          </a:stretch>
        </p:blipFill>
        <p:spPr>
          <a:xfrm>
            <a:off x="6385004" y="1489627"/>
            <a:ext cx="4844317" cy="4666272"/>
          </a:xfrm>
          <a:prstGeom prst="rect">
            <a:avLst/>
          </a:prstGeom>
          <a:ln>
            <a:solidFill>
              <a:schemeClr val="tx1"/>
            </a:solidFill>
          </a:ln>
          <a:effectLst>
            <a:outerShdw blurRad="50800" dist="38100" dir="10800000" algn="r" rotWithShape="0">
              <a:prstClr val="black">
                <a:alpha val="40000"/>
              </a:prstClr>
            </a:outerShdw>
          </a:effectLst>
        </p:spPr>
      </p:pic>
      <p:cxnSp>
        <p:nvCxnSpPr>
          <p:cNvPr id="3" name="Straight Connector 2">
            <a:extLst>
              <a:ext uri="{FF2B5EF4-FFF2-40B4-BE49-F238E27FC236}">
                <a16:creationId xmlns:a16="http://schemas.microsoft.com/office/drawing/2014/main" xmlns="" id="{FB4C1FFB-BA86-8425-59EA-BEBD8C1691C7}"/>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39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DAEE65F3-6BA7-06FB-6752-83BC3ED7BB2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7E923CEF-BE2D-44BA-8EBB-96A3B6862336}"/>
              </a:ext>
            </a:extLst>
          </p:cNvPr>
          <p:cNvSpPr txBox="1"/>
          <p:nvPr/>
        </p:nvSpPr>
        <p:spPr>
          <a:xfrm>
            <a:off x="545308" y="525174"/>
            <a:ext cx="7516341" cy="646331"/>
          </a:xfrm>
          <a:prstGeom prst="rect">
            <a:avLst/>
          </a:prstGeom>
          <a:noFill/>
        </p:spPr>
        <p:txBody>
          <a:bodyPr wrap="square">
            <a:spAutoFit/>
          </a:bodyPr>
          <a:lstStyle/>
          <a:p>
            <a:r>
              <a:rPr lang="en-US" sz="3600" b="1" dirty="0">
                <a:latin typeface="+mj-lt"/>
              </a:rPr>
              <a:t>Flight Number vs. Orbit Type</a:t>
            </a:r>
            <a:endParaRPr lang="en-IN" sz="3600" b="1" dirty="0">
              <a:latin typeface="+mj-lt"/>
            </a:endParaRPr>
          </a:p>
        </p:txBody>
      </p:sp>
      <p:sp>
        <p:nvSpPr>
          <p:cNvPr id="6" name="TextBox 5">
            <a:extLst>
              <a:ext uri="{FF2B5EF4-FFF2-40B4-BE49-F238E27FC236}">
                <a16:creationId xmlns:a16="http://schemas.microsoft.com/office/drawing/2014/main" xmlns="" id="{467A730F-1F3A-9050-537A-758F4FD8E64F}"/>
              </a:ext>
            </a:extLst>
          </p:cNvPr>
          <p:cNvSpPr txBox="1"/>
          <p:nvPr/>
        </p:nvSpPr>
        <p:spPr>
          <a:xfrm>
            <a:off x="334108" y="1171505"/>
            <a:ext cx="5257800" cy="5555367"/>
          </a:xfrm>
          <a:prstGeom prst="rect">
            <a:avLst/>
          </a:prstGeom>
          <a:noFill/>
        </p:spPr>
        <p:txBody>
          <a:bodyPr wrap="square">
            <a:spAutoFit/>
          </a:bodyPr>
          <a:lstStyle/>
          <a:p>
            <a:pPr>
              <a:spcAft>
                <a:spcPts val="600"/>
              </a:spcAft>
            </a:pPr>
            <a:endParaRPr lang="en-US" sz="2000" b="1" dirty="0">
              <a:solidFill>
                <a:schemeClr val="bg1"/>
              </a:solidFill>
              <a:latin typeface="+mj-lt"/>
            </a:endParaRPr>
          </a:p>
          <a:p>
            <a:pPr marL="342900" indent="-342900">
              <a:spcAft>
                <a:spcPts val="600"/>
              </a:spcAft>
              <a:buFont typeface="Wingdings" pitchFamily="2" charset="2"/>
              <a:buChar char="§"/>
            </a:pPr>
            <a:r>
              <a:rPr lang="en-GB" sz="2000" b="1" dirty="0">
                <a:solidFill>
                  <a:schemeClr val="bg1"/>
                </a:solidFill>
                <a:latin typeface="+mj-lt"/>
              </a:rPr>
              <a:t>The 100% success rate of GEO, HEO, and ES-L1 orbits can be explained by only having 1 flight into the respective orbits. </a:t>
            </a:r>
          </a:p>
          <a:p>
            <a:pPr marL="342900" indent="-342900">
              <a:buFont typeface="Wingdings" pitchFamily="2" charset="2"/>
              <a:buChar char="§"/>
            </a:pPr>
            <a:r>
              <a:rPr lang="en-GB" sz="2000" b="1" dirty="0">
                <a:solidFill>
                  <a:schemeClr val="bg1"/>
                </a:solidFill>
                <a:latin typeface="+mj-lt"/>
              </a:rPr>
              <a:t>The 100% success rate in SSO is more impressive, with 5 successful flights.</a:t>
            </a:r>
          </a:p>
          <a:p>
            <a:pPr marL="342900" indent="-342900">
              <a:spcAft>
                <a:spcPts val="600"/>
              </a:spcAft>
              <a:buFont typeface="Wingdings" pitchFamily="2" charset="2"/>
              <a:buChar char="§"/>
            </a:pPr>
            <a:r>
              <a:rPr lang="en-GB" sz="2000" b="1" dirty="0">
                <a:solidFill>
                  <a:schemeClr val="bg1"/>
                </a:solidFill>
                <a:latin typeface="+mj-lt"/>
              </a:rPr>
              <a:t>There is little relationship between Flight Number and Success Rate for GTO.</a:t>
            </a:r>
          </a:p>
          <a:p>
            <a:pPr marL="342900" indent="-342900">
              <a:buFont typeface="Wingdings" pitchFamily="2" charset="2"/>
              <a:buChar char="§"/>
            </a:pPr>
            <a:r>
              <a:rPr lang="en-GB" sz="2000" b="1" dirty="0">
                <a:solidFill>
                  <a:schemeClr val="bg1"/>
                </a:solidFill>
                <a:latin typeface="+mj-lt"/>
              </a:rPr>
              <a:t>Generally, as Flight Number increases, the success rate increases. This is most extreme for LEO, where unsuccessful landings only occurred for the low flight numbers (early launches).</a:t>
            </a:r>
          </a:p>
          <a:p>
            <a:pPr marL="342900" indent="-342900">
              <a:buFont typeface="Wingdings" pitchFamily="2" charset="2"/>
              <a:buChar char="§"/>
            </a:pPr>
            <a:endParaRPr lang="en-IN" sz="2000" b="1" dirty="0">
              <a:solidFill>
                <a:schemeClr val="bg1"/>
              </a:solidFill>
              <a:latin typeface="+mj-lt"/>
            </a:endParaRPr>
          </a:p>
        </p:txBody>
      </p:sp>
      <p:pic>
        <p:nvPicPr>
          <p:cNvPr id="8" name="Picture 7">
            <a:extLst>
              <a:ext uri="{FF2B5EF4-FFF2-40B4-BE49-F238E27FC236}">
                <a16:creationId xmlns:a16="http://schemas.microsoft.com/office/drawing/2014/main" xmlns="" id="{EC0E3CA5-D6BA-5556-ED1B-8DE16D471CB8}"/>
              </a:ext>
            </a:extLst>
          </p:cNvPr>
          <p:cNvPicPr>
            <a:picLocks noChangeAspect="1"/>
          </p:cNvPicPr>
          <p:nvPr/>
        </p:nvPicPr>
        <p:blipFill>
          <a:blip r:embed="rId4"/>
          <a:stretch>
            <a:fillRect/>
          </a:stretch>
        </p:blipFill>
        <p:spPr>
          <a:xfrm>
            <a:off x="5808350" y="1469739"/>
            <a:ext cx="6167207" cy="4497092"/>
          </a:xfrm>
          <a:prstGeom prst="rect">
            <a:avLst/>
          </a:prstGeom>
          <a:ln>
            <a:solidFill>
              <a:schemeClr val="tx1"/>
            </a:solidFill>
          </a:ln>
          <a:effectLst>
            <a:outerShdw blurRad="50800" dist="38100" dir="10800000" algn="r" rotWithShape="0">
              <a:prstClr val="black">
                <a:alpha val="40000"/>
              </a:prstClr>
            </a:outerShdw>
          </a:effectLst>
        </p:spPr>
      </p:pic>
      <p:cxnSp>
        <p:nvCxnSpPr>
          <p:cNvPr id="3" name="Straight Connector 2">
            <a:extLst>
              <a:ext uri="{FF2B5EF4-FFF2-40B4-BE49-F238E27FC236}">
                <a16:creationId xmlns:a16="http://schemas.microsoft.com/office/drawing/2014/main" xmlns="" id="{47E9C8C0-E679-69F0-F3A1-956073C81DCD}"/>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99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4F8ACF74-4177-4761-8A9F-02D03E7B9AE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71EAFB70-04C2-8CEA-91C9-03426C82B41A}"/>
              </a:ext>
            </a:extLst>
          </p:cNvPr>
          <p:cNvSpPr txBox="1"/>
          <p:nvPr/>
        </p:nvSpPr>
        <p:spPr>
          <a:xfrm>
            <a:off x="547320" y="540494"/>
            <a:ext cx="8298099" cy="646331"/>
          </a:xfrm>
          <a:prstGeom prst="rect">
            <a:avLst/>
          </a:prstGeom>
          <a:noFill/>
        </p:spPr>
        <p:txBody>
          <a:bodyPr wrap="square">
            <a:spAutoFit/>
          </a:bodyPr>
          <a:lstStyle/>
          <a:p>
            <a:r>
              <a:rPr lang="en-GB" sz="3600" b="1" dirty="0">
                <a:latin typeface="+mj-lt"/>
              </a:rPr>
              <a:t>Orbit Type vs. Payload Mass</a:t>
            </a:r>
            <a:endParaRPr lang="en-IN" sz="3600" b="1" dirty="0">
              <a:latin typeface="+mj-lt"/>
            </a:endParaRPr>
          </a:p>
        </p:txBody>
      </p:sp>
      <p:sp>
        <p:nvSpPr>
          <p:cNvPr id="6" name="TextBox 5">
            <a:extLst>
              <a:ext uri="{FF2B5EF4-FFF2-40B4-BE49-F238E27FC236}">
                <a16:creationId xmlns:a16="http://schemas.microsoft.com/office/drawing/2014/main" xmlns="" id="{1D2BCB25-3CBC-6452-3099-66B5655288BE}"/>
              </a:ext>
            </a:extLst>
          </p:cNvPr>
          <p:cNvSpPr txBox="1"/>
          <p:nvPr/>
        </p:nvSpPr>
        <p:spPr>
          <a:xfrm>
            <a:off x="7611850" y="1766420"/>
            <a:ext cx="4206769" cy="4362733"/>
          </a:xfrm>
          <a:prstGeom prst="rect">
            <a:avLst/>
          </a:prstGeom>
          <a:noFill/>
        </p:spPr>
        <p:txBody>
          <a:bodyPr wrap="square">
            <a:spAutoFit/>
          </a:bodyPr>
          <a:lstStyle/>
          <a:p>
            <a:pPr marL="342900" indent="-342900">
              <a:spcAft>
                <a:spcPts val="600"/>
              </a:spcAft>
              <a:buFont typeface="Wingdings" pitchFamily="2" charset="2"/>
              <a:buChar char="§"/>
            </a:pPr>
            <a:r>
              <a:rPr lang="en-US" sz="2000" b="1" dirty="0">
                <a:solidFill>
                  <a:schemeClr val="bg1"/>
                </a:solidFill>
                <a:latin typeface="+mj-lt"/>
              </a:rPr>
              <a:t>Class 0 (</a:t>
            </a:r>
            <a:r>
              <a:rPr lang="en-US" sz="2000" b="1" dirty="0">
                <a:solidFill>
                  <a:schemeClr val="accent1"/>
                </a:solidFill>
                <a:latin typeface="+mj-lt"/>
              </a:rPr>
              <a:t>blue</a:t>
            </a:r>
            <a:r>
              <a:rPr lang="en-US" sz="2000" b="1" dirty="0">
                <a:solidFill>
                  <a:schemeClr val="bg1"/>
                </a:solidFill>
                <a:latin typeface="+mj-lt"/>
              </a:rPr>
              <a:t>) represents unsuccessful launch, and Class 1 (</a:t>
            </a:r>
            <a:r>
              <a:rPr lang="en-US" sz="2000" b="1" dirty="0">
                <a:solidFill>
                  <a:schemeClr val="accent2"/>
                </a:solidFill>
                <a:latin typeface="+mj-lt"/>
              </a:rPr>
              <a:t>orange</a:t>
            </a:r>
            <a:r>
              <a:rPr lang="en-US" sz="2000" b="1" dirty="0">
                <a:solidFill>
                  <a:schemeClr val="bg1"/>
                </a:solidFill>
                <a:latin typeface="+mj-lt"/>
              </a:rPr>
              <a:t>) represents successful launch. </a:t>
            </a:r>
          </a:p>
          <a:p>
            <a:pPr marL="355600" indent="-342900">
              <a:lnSpc>
                <a:spcPct val="100000"/>
              </a:lnSpc>
              <a:spcBef>
                <a:spcPts val="495"/>
              </a:spcBef>
              <a:spcAft>
                <a:spcPts val="600"/>
              </a:spcAft>
              <a:buFont typeface="Wingdings" pitchFamily="2" charset="2"/>
              <a:buChar char="§"/>
            </a:pPr>
            <a:r>
              <a:rPr lang="en-US" sz="2000" b="1" spc="-25" dirty="0">
                <a:solidFill>
                  <a:schemeClr val="bg1"/>
                </a:solidFill>
                <a:latin typeface="+mj-lt"/>
                <a:cs typeface="Carlito"/>
              </a:rPr>
              <a:t>Payload </a:t>
            </a:r>
            <a:r>
              <a:rPr lang="en-US" sz="2000" b="1" spc="-5" dirty="0">
                <a:solidFill>
                  <a:schemeClr val="bg1"/>
                </a:solidFill>
                <a:latin typeface="+mj-lt"/>
                <a:cs typeface="Carlito"/>
              </a:rPr>
              <a:t>mass </a:t>
            </a:r>
            <a:r>
              <a:rPr lang="en-US" sz="2000" b="1" spc="-20" dirty="0">
                <a:solidFill>
                  <a:schemeClr val="bg1"/>
                </a:solidFill>
                <a:latin typeface="+mj-lt"/>
                <a:cs typeface="Carlito"/>
              </a:rPr>
              <a:t>seems </a:t>
            </a:r>
            <a:r>
              <a:rPr lang="en-US" sz="2000" b="1" spc="-15" dirty="0">
                <a:solidFill>
                  <a:schemeClr val="bg1"/>
                </a:solidFill>
                <a:latin typeface="+mj-lt"/>
                <a:cs typeface="Carlito"/>
              </a:rPr>
              <a:t>to </a:t>
            </a:r>
            <a:r>
              <a:rPr lang="en-US" sz="2000" b="1" spc="-25" dirty="0">
                <a:solidFill>
                  <a:schemeClr val="bg1"/>
                </a:solidFill>
                <a:latin typeface="+mj-lt"/>
                <a:cs typeface="Carlito"/>
              </a:rPr>
              <a:t>correlate </a:t>
            </a:r>
            <a:r>
              <a:rPr lang="en-US" sz="2000" b="1" spc="-5" dirty="0">
                <a:solidFill>
                  <a:schemeClr val="bg1"/>
                </a:solidFill>
                <a:latin typeface="+mj-lt"/>
                <a:cs typeface="Carlito"/>
              </a:rPr>
              <a:t>with</a:t>
            </a:r>
            <a:r>
              <a:rPr lang="en-US" sz="2000" b="1" spc="40" dirty="0">
                <a:solidFill>
                  <a:schemeClr val="bg1"/>
                </a:solidFill>
                <a:latin typeface="+mj-lt"/>
                <a:cs typeface="Carlito"/>
              </a:rPr>
              <a:t> </a:t>
            </a:r>
            <a:r>
              <a:rPr lang="en-US" sz="2000" b="1" spc="-15" dirty="0">
                <a:solidFill>
                  <a:schemeClr val="bg1"/>
                </a:solidFill>
                <a:latin typeface="+mj-lt"/>
                <a:cs typeface="Carlito"/>
              </a:rPr>
              <a:t>orbit </a:t>
            </a:r>
            <a:r>
              <a:rPr lang="en-US" sz="2000" b="1" spc="-25" dirty="0">
                <a:solidFill>
                  <a:schemeClr val="bg1"/>
                </a:solidFill>
                <a:latin typeface="+mj-lt"/>
                <a:cs typeface="Carlito"/>
              </a:rPr>
              <a:t>LEO </a:t>
            </a:r>
            <a:r>
              <a:rPr lang="en-US" sz="2000" b="1" spc="-5" dirty="0">
                <a:solidFill>
                  <a:schemeClr val="bg1"/>
                </a:solidFill>
                <a:latin typeface="+mj-lt"/>
                <a:cs typeface="Carlito"/>
              </a:rPr>
              <a:t>and </a:t>
            </a:r>
            <a:r>
              <a:rPr lang="en-US" sz="2000" b="1" spc="-15" dirty="0">
                <a:solidFill>
                  <a:schemeClr val="bg1"/>
                </a:solidFill>
                <a:latin typeface="+mj-lt"/>
                <a:cs typeface="Carlito"/>
              </a:rPr>
              <a:t>SSO seem to </a:t>
            </a:r>
            <a:r>
              <a:rPr lang="en-US" sz="2000" b="1" spc="-25" dirty="0">
                <a:solidFill>
                  <a:schemeClr val="bg1"/>
                </a:solidFill>
                <a:latin typeface="+mj-lt"/>
                <a:cs typeface="Carlito"/>
              </a:rPr>
              <a:t>have </a:t>
            </a:r>
            <a:r>
              <a:rPr lang="en-US" sz="2000" b="1" spc="-20" dirty="0">
                <a:solidFill>
                  <a:schemeClr val="bg1"/>
                </a:solidFill>
                <a:latin typeface="+mj-lt"/>
                <a:cs typeface="Carlito"/>
              </a:rPr>
              <a:t>relatively low payload</a:t>
            </a:r>
            <a:r>
              <a:rPr lang="en-US" sz="2000" b="1" spc="135" dirty="0">
                <a:solidFill>
                  <a:schemeClr val="bg1"/>
                </a:solidFill>
                <a:latin typeface="+mj-lt"/>
                <a:cs typeface="Carlito"/>
              </a:rPr>
              <a:t> </a:t>
            </a:r>
            <a:r>
              <a:rPr lang="en-US" sz="2000" b="1" spc="-5" dirty="0">
                <a:solidFill>
                  <a:schemeClr val="bg1"/>
                </a:solidFill>
                <a:latin typeface="+mj-lt"/>
                <a:cs typeface="Carlito"/>
              </a:rPr>
              <a:t>mass</a:t>
            </a:r>
            <a:endParaRPr lang="en-US" sz="2000" b="1" dirty="0">
              <a:solidFill>
                <a:schemeClr val="bg1"/>
              </a:solidFill>
              <a:latin typeface="+mj-lt"/>
              <a:cs typeface="Carlito"/>
            </a:endParaRPr>
          </a:p>
          <a:p>
            <a:pPr marL="355600" indent="-342900">
              <a:lnSpc>
                <a:spcPct val="100000"/>
              </a:lnSpc>
              <a:spcBef>
                <a:spcPts val="409"/>
              </a:spcBef>
              <a:buFont typeface="Wingdings" pitchFamily="2" charset="2"/>
              <a:buChar char="§"/>
            </a:pPr>
            <a:r>
              <a:rPr lang="en-US" sz="2000" b="1" spc="-5" dirty="0">
                <a:solidFill>
                  <a:schemeClr val="bg1"/>
                </a:solidFill>
                <a:latin typeface="+mj-lt"/>
                <a:cs typeface="Carlito"/>
              </a:rPr>
              <a:t>The other </a:t>
            </a:r>
            <a:r>
              <a:rPr lang="en-US" sz="2000" b="1" spc="-20" dirty="0">
                <a:solidFill>
                  <a:schemeClr val="bg1"/>
                </a:solidFill>
                <a:latin typeface="+mj-lt"/>
                <a:cs typeface="Carlito"/>
              </a:rPr>
              <a:t>most successful </a:t>
            </a:r>
            <a:r>
              <a:rPr lang="en-US" sz="2000" b="1" spc="-5" dirty="0">
                <a:solidFill>
                  <a:schemeClr val="bg1"/>
                </a:solidFill>
                <a:latin typeface="+mj-lt"/>
                <a:cs typeface="Carlito"/>
              </a:rPr>
              <a:t>orbit </a:t>
            </a:r>
            <a:r>
              <a:rPr lang="en-US" sz="2000" b="1" spc="-20" dirty="0">
                <a:solidFill>
                  <a:schemeClr val="bg1"/>
                </a:solidFill>
                <a:latin typeface="+mj-lt"/>
                <a:cs typeface="Carlito"/>
              </a:rPr>
              <a:t>VLEO </a:t>
            </a:r>
            <a:r>
              <a:rPr lang="en-US" sz="2000" b="1" spc="-5" dirty="0">
                <a:solidFill>
                  <a:schemeClr val="bg1"/>
                </a:solidFill>
                <a:latin typeface="+mj-lt"/>
                <a:cs typeface="Carlito"/>
              </a:rPr>
              <a:t>only has </a:t>
            </a:r>
            <a:r>
              <a:rPr lang="en-US" sz="2000" b="1" spc="-10" dirty="0">
                <a:solidFill>
                  <a:schemeClr val="bg1"/>
                </a:solidFill>
                <a:latin typeface="+mj-lt"/>
                <a:cs typeface="Carlito"/>
              </a:rPr>
              <a:t>payload </a:t>
            </a:r>
            <a:r>
              <a:rPr lang="en-US" sz="2000" b="1" spc="-5" dirty="0">
                <a:solidFill>
                  <a:schemeClr val="bg1"/>
                </a:solidFill>
                <a:latin typeface="+mj-lt"/>
                <a:cs typeface="Carlito"/>
              </a:rPr>
              <a:t>mass </a:t>
            </a:r>
            <a:r>
              <a:rPr lang="en-US" sz="2000" b="1" spc="-20" dirty="0">
                <a:solidFill>
                  <a:schemeClr val="bg1"/>
                </a:solidFill>
                <a:latin typeface="+mj-lt"/>
                <a:cs typeface="Carlito"/>
              </a:rPr>
              <a:t>values </a:t>
            </a:r>
            <a:r>
              <a:rPr lang="en-US" sz="2000" b="1" spc="-5" dirty="0">
                <a:solidFill>
                  <a:schemeClr val="bg1"/>
                </a:solidFill>
                <a:latin typeface="+mj-lt"/>
                <a:cs typeface="Carlito"/>
              </a:rPr>
              <a:t>in the higher end of the</a:t>
            </a:r>
            <a:r>
              <a:rPr lang="en-US" sz="2000" b="1" spc="85" dirty="0">
                <a:solidFill>
                  <a:schemeClr val="bg1"/>
                </a:solidFill>
                <a:latin typeface="+mj-lt"/>
                <a:cs typeface="Carlito"/>
              </a:rPr>
              <a:t> </a:t>
            </a:r>
            <a:r>
              <a:rPr lang="en-US" sz="2000" b="1" spc="-25" dirty="0">
                <a:solidFill>
                  <a:schemeClr val="bg1"/>
                </a:solidFill>
                <a:latin typeface="+mj-lt"/>
                <a:cs typeface="Carlito"/>
              </a:rPr>
              <a:t>range</a:t>
            </a:r>
            <a:endParaRPr lang="en-US" sz="2000" b="1" dirty="0">
              <a:solidFill>
                <a:schemeClr val="bg1"/>
              </a:solidFill>
              <a:latin typeface="+mj-lt"/>
              <a:cs typeface="Carlito"/>
            </a:endParaRPr>
          </a:p>
          <a:p>
            <a:endParaRPr lang="en-IN" sz="2000" b="1" dirty="0">
              <a:solidFill>
                <a:schemeClr val="bg1"/>
              </a:solidFill>
              <a:latin typeface="+mj-lt"/>
            </a:endParaRPr>
          </a:p>
        </p:txBody>
      </p:sp>
      <p:pic>
        <p:nvPicPr>
          <p:cNvPr id="8" name="Picture 7">
            <a:extLst>
              <a:ext uri="{FF2B5EF4-FFF2-40B4-BE49-F238E27FC236}">
                <a16:creationId xmlns:a16="http://schemas.microsoft.com/office/drawing/2014/main" xmlns="" id="{D69E2D57-1BEE-AB62-75CA-3ACE91DDDD8C}"/>
              </a:ext>
            </a:extLst>
          </p:cNvPr>
          <p:cNvPicPr>
            <a:picLocks noChangeAspect="1"/>
          </p:cNvPicPr>
          <p:nvPr/>
        </p:nvPicPr>
        <p:blipFill>
          <a:blip r:embed="rId4"/>
          <a:stretch>
            <a:fillRect/>
          </a:stretch>
        </p:blipFill>
        <p:spPr>
          <a:xfrm>
            <a:off x="292346" y="1869938"/>
            <a:ext cx="6781978" cy="3129330"/>
          </a:xfrm>
          <a:prstGeom prst="rect">
            <a:avLst/>
          </a:prstGeom>
        </p:spPr>
      </p:pic>
      <p:cxnSp>
        <p:nvCxnSpPr>
          <p:cNvPr id="3" name="Straight Connector 2">
            <a:extLst>
              <a:ext uri="{FF2B5EF4-FFF2-40B4-BE49-F238E27FC236}">
                <a16:creationId xmlns:a16="http://schemas.microsoft.com/office/drawing/2014/main" xmlns="" id="{767E8EC1-1798-699F-2020-1D940F5CA111}"/>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37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163A69F7-BB38-12CA-72E7-456C72A4ADD4}"/>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934F0E2E-610F-3663-71A7-314CB88DF5D1}"/>
              </a:ext>
            </a:extLst>
          </p:cNvPr>
          <p:cNvSpPr txBox="1"/>
          <p:nvPr/>
        </p:nvSpPr>
        <p:spPr>
          <a:xfrm>
            <a:off x="602149" y="473187"/>
            <a:ext cx="7515484" cy="646331"/>
          </a:xfrm>
          <a:prstGeom prst="rect">
            <a:avLst/>
          </a:prstGeom>
          <a:noFill/>
        </p:spPr>
        <p:txBody>
          <a:bodyPr wrap="square">
            <a:spAutoFit/>
          </a:bodyPr>
          <a:lstStyle/>
          <a:p>
            <a:r>
              <a:rPr lang="en-IN" sz="3600" b="1" dirty="0">
                <a:latin typeface="+mj-lt"/>
                <a:cs typeface="Times New Roman" panose="02020603050405020304" pitchFamily="18" charset="0"/>
              </a:rPr>
              <a:t>Launch Success Yearly Trend </a:t>
            </a:r>
          </a:p>
        </p:txBody>
      </p:sp>
      <p:sp>
        <p:nvSpPr>
          <p:cNvPr id="6" name="TextBox 5">
            <a:extLst>
              <a:ext uri="{FF2B5EF4-FFF2-40B4-BE49-F238E27FC236}">
                <a16:creationId xmlns:a16="http://schemas.microsoft.com/office/drawing/2014/main" xmlns="" id="{42ADECBE-F30B-916A-96B3-773C46AE798E}"/>
              </a:ext>
            </a:extLst>
          </p:cNvPr>
          <p:cNvSpPr txBox="1"/>
          <p:nvPr/>
        </p:nvSpPr>
        <p:spPr>
          <a:xfrm>
            <a:off x="425939" y="2146124"/>
            <a:ext cx="5025292" cy="270843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GB" sz="2000" b="1" dirty="0">
                <a:solidFill>
                  <a:schemeClr val="bg1"/>
                </a:solidFill>
                <a:latin typeface="+mj-lt"/>
              </a:rPr>
              <a:t>Between 2010 and 2013, all landings were unsuccessful (as the success rate is 0).</a:t>
            </a:r>
          </a:p>
          <a:p>
            <a:pPr marL="285750" indent="-285750">
              <a:spcAft>
                <a:spcPts val="600"/>
              </a:spcAft>
              <a:buFont typeface="Arial" panose="020B0604020202020204" pitchFamily="34" charset="0"/>
              <a:buChar char="•"/>
            </a:pPr>
            <a:r>
              <a:rPr lang="en-GB" sz="2000" b="1" dirty="0">
                <a:solidFill>
                  <a:schemeClr val="bg1"/>
                </a:solidFill>
                <a:latin typeface="+mj-lt"/>
              </a:rPr>
              <a:t>After 2013, the success rate generally increased, despite small dips in 2018 and 2020.</a:t>
            </a:r>
          </a:p>
          <a:p>
            <a:pPr marL="285750" indent="-285750">
              <a:buFont typeface="Arial" panose="020B0604020202020204" pitchFamily="34" charset="0"/>
              <a:buChar char="•"/>
            </a:pPr>
            <a:r>
              <a:rPr lang="en-GB" sz="2000" b="1" dirty="0">
                <a:solidFill>
                  <a:schemeClr val="bg1"/>
                </a:solidFill>
                <a:latin typeface="+mj-lt"/>
              </a:rPr>
              <a:t>After 2016, there was always a greater than 50% chance of success.</a:t>
            </a:r>
          </a:p>
        </p:txBody>
      </p:sp>
      <p:pic>
        <p:nvPicPr>
          <p:cNvPr id="8" name="Picture 7">
            <a:extLst>
              <a:ext uri="{FF2B5EF4-FFF2-40B4-BE49-F238E27FC236}">
                <a16:creationId xmlns:a16="http://schemas.microsoft.com/office/drawing/2014/main" xmlns="" id="{D4018326-C077-A338-3A87-1337E0510AB4}"/>
              </a:ext>
            </a:extLst>
          </p:cNvPr>
          <p:cNvPicPr>
            <a:picLocks noChangeAspect="1"/>
          </p:cNvPicPr>
          <p:nvPr/>
        </p:nvPicPr>
        <p:blipFill>
          <a:blip r:embed="rId4"/>
          <a:stretch>
            <a:fillRect/>
          </a:stretch>
        </p:blipFill>
        <p:spPr>
          <a:xfrm>
            <a:off x="5686776" y="1487388"/>
            <a:ext cx="6079285" cy="4432979"/>
          </a:xfrm>
          <a:prstGeom prst="rect">
            <a:avLst/>
          </a:prstGeom>
          <a:ln>
            <a:solidFill>
              <a:schemeClr val="tx1"/>
            </a:solidFill>
          </a:ln>
          <a:effectLst>
            <a:outerShdw blurRad="50800" dist="38100" dir="10800000" algn="r" rotWithShape="0">
              <a:prstClr val="black">
                <a:alpha val="40000"/>
              </a:prstClr>
            </a:outerShdw>
          </a:effectLst>
        </p:spPr>
      </p:pic>
      <p:cxnSp>
        <p:nvCxnSpPr>
          <p:cNvPr id="3" name="Straight Connector 2">
            <a:extLst>
              <a:ext uri="{FF2B5EF4-FFF2-40B4-BE49-F238E27FC236}">
                <a16:creationId xmlns:a16="http://schemas.microsoft.com/office/drawing/2014/main" xmlns="" id="{45B832CF-9334-378F-96FD-6A4B172B0A06}"/>
              </a:ext>
            </a:extLst>
          </p:cNvPr>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73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1671C24-CFB7-B35F-B8BC-C40A26491A92}"/>
              </a:ext>
            </a:extLst>
          </p:cNvPr>
          <p:cNvPicPr>
            <a:picLocks noGrp="1" noChangeAspect="1"/>
          </p:cNvPicPr>
          <p:nvPr/>
        </p:nvPicPr>
        <p:blipFill>
          <a:blip r:embed="rId2"/>
          <a:srcRect t="2785" b="2785"/>
          <a:stretch>
            <a:fillRect/>
          </a:stretch>
        </p:blipFill>
        <p:spPr>
          <a:xfrm>
            <a:off x="0" y="0"/>
            <a:ext cx="12192000" cy="6858000"/>
          </a:xfrm>
          <a:prstGeom prst="rect">
            <a:avLst/>
          </a:prstGeom>
          <a:solidFill>
            <a:schemeClr val="bg2">
              <a:lumMod val="90000"/>
            </a:schemeClr>
          </a:solidFill>
        </p:spPr>
      </p:pic>
      <p:sp>
        <p:nvSpPr>
          <p:cNvPr id="4" name="TextBox 3">
            <a:extLst>
              <a:ext uri="{FF2B5EF4-FFF2-40B4-BE49-F238E27FC236}">
                <a16:creationId xmlns:a16="http://schemas.microsoft.com/office/drawing/2014/main" xmlns="" id="{6CA1D22E-4414-907E-0E4B-0729898BC121}"/>
              </a:ext>
            </a:extLst>
          </p:cNvPr>
          <p:cNvSpPr txBox="1"/>
          <p:nvPr/>
        </p:nvSpPr>
        <p:spPr>
          <a:xfrm>
            <a:off x="3888533" y="2859613"/>
            <a:ext cx="6097554" cy="769441"/>
          </a:xfrm>
          <a:prstGeom prst="rect">
            <a:avLst/>
          </a:prstGeom>
          <a:noFill/>
        </p:spPr>
        <p:txBody>
          <a:bodyPr wrap="square">
            <a:spAutoFit/>
          </a:bodyPr>
          <a:lstStyle/>
          <a:p>
            <a:r>
              <a:rPr lang="en-IN" sz="4400" b="1" dirty="0" smtClean="0">
                <a:solidFill>
                  <a:schemeClr val="bg1"/>
                </a:solidFill>
                <a:latin typeface="Times New Roman" panose="02020603050405020304" pitchFamily="18" charset="0"/>
                <a:cs typeface="Times New Roman" panose="02020603050405020304" pitchFamily="18" charset="0"/>
              </a:rPr>
              <a:t>EDA WITH SQL </a:t>
            </a:r>
            <a:endParaRPr lang="en-IN" sz="4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138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outdoor, sky, fountain, rainbow&#10;&#10;Description automatically generated">
            <a:extLst>
              <a:ext uri="{FF2B5EF4-FFF2-40B4-BE49-F238E27FC236}">
                <a16:creationId xmlns:a16="http://schemas.microsoft.com/office/drawing/2014/main" xmlns="" id="{9D22B0D9-36F4-433E-8001-A5B494B2D19E}"/>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0" y="8965"/>
            <a:ext cx="12280900" cy="6858000"/>
          </a:xfrm>
          <a:prstGeom prst="rect">
            <a:avLst/>
          </a:prstGeom>
          <a:solidFill>
            <a:schemeClr val="bg2">
              <a:lumMod val="90000"/>
            </a:schemeClr>
          </a:solidFill>
        </p:spPr>
      </p:pic>
      <p:sp>
        <p:nvSpPr>
          <p:cNvPr id="12" name="TextBox 11">
            <a:extLst>
              <a:ext uri="{FF2B5EF4-FFF2-40B4-BE49-F238E27FC236}">
                <a16:creationId xmlns:a16="http://schemas.microsoft.com/office/drawing/2014/main" xmlns="" id="{495B776D-CBC4-DD10-1077-0C0F1BD19BED}"/>
              </a:ext>
            </a:extLst>
          </p:cNvPr>
          <p:cNvSpPr txBox="1"/>
          <p:nvPr/>
        </p:nvSpPr>
        <p:spPr>
          <a:xfrm>
            <a:off x="2768211" y="2554812"/>
            <a:ext cx="7038262" cy="769441"/>
          </a:xfrm>
          <a:prstGeom prst="rect">
            <a:avLst/>
          </a:prstGeom>
          <a:noFill/>
        </p:spPr>
        <p:txBody>
          <a:bodyPr wrap="square">
            <a:spAutoFit/>
          </a:bodyPr>
          <a:lstStyle/>
          <a:p>
            <a:r>
              <a:rPr lang="en-US" sz="4400" b="1" u="sng" dirty="0">
                <a:solidFill>
                  <a:schemeClr val="bg1"/>
                </a:solidFill>
                <a:latin typeface="Times New Roman" panose="02020603050405020304" pitchFamily="18" charset="0"/>
                <a:cs typeface="Times New Roman" panose="02020603050405020304" pitchFamily="18" charset="0"/>
              </a:rPr>
              <a:t>EXECUTIVE SUMMARY</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669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69BC4053-E436-8271-73A8-F8F005E255E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5" name="Straight Connector 4"/>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0" y="525930"/>
            <a:ext cx="12499284" cy="553998"/>
          </a:xfrm>
          <a:prstGeom prst="rect">
            <a:avLst/>
          </a:prstGeom>
        </p:spPr>
        <p:txBody>
          <a:bodyPr wrap="square">
            <a:spAutoFit/>
          </a:bodyPr>
          <a:lstStyle/>
          <a:p>
            <a:r>
              <a:rPr lang="en-IN" sz="3000" b="1" dirty="0">
                <a:effectLst>
                  <a:glow rad="63500">
                    <a:schemeClr val="accent3">
                      <a:satMod val="175000"/>
                      <a:alpha val="40000"/>
                    </a:schemeClr>
                  </a:glow>
                </a:effectLst>
                <a:latin typeface="+mj-lt"/>
              </a:rPr>
              <a:t>Display the names of the unique launch sites in the space mission</a:t>
            </a:r>
          </a:p>
        </p:txBody>
      </p:sp>
      <p:pic>
        <p:nvPicPr>
          <p:cNvPr id="9" name="Picture 8">
            <a:extLst>
              <a:ext uri="{FF2B5EF4-FFF2-40B4-BE49-F238E27FC236}">
                <a16:creationId xmlns:a16="http://schemas.microsoft.com/office/drawing/2014/main" xmlns="" id="{5B41F6B7-FDA9-ACF3-3754-66974FCFC7D6}"/>
              </a:ext>
            </a:extLst>
          </p:cNvPr>
          <p:cNvPicPr>
            <a:picLocks noChangeAspect="1"/>
          </p:cNvPicPr>
          <p:nvPr/>
        </p:nvPicPr>
        <p:blipFill>
          <a:blip r:embed="rId4"/>
          <a:stretch>
            <a:fillRect/>
          </a:stretch>
        </p:blipFill>
        <p:spPr>
          <a:xfrm>
            <a:off x="1062115" y="2306056"/>
            <a:ext cx="5560825" cy="384389"/>
          </a:xfrm>
          <a:prstGeom prst="rect">
            <a:avLst/>
          </a:prstGeom>
        </p:spPr>
      </p:pic>
      <p:pic>
        <p:nvPicPr>
          <p:cNvPr id="10" name="Picture 9">
            <a:extLst>
              <a:ext uri="{FF2B5EF4-FFF2-40B4-BE49-F238E27FC236}">
                <a16:creationId xmlns:a16="http://schemas.microsoft.com/office/drawing/2014/main" xmlns="" id="{25DA8A86-F37C-7794-6BC3-3930DF6BC371}"/>
              </a:ext>
            </a:extLst>
          </p:cNvPr>
          <p:cNvPicPr>
            <a:picLocks noChangeAspect="1"/>
          </p:cNvPicPr>
          <p:nvPr/>
        </p:nvPicPr>
        <p:blipFill>
          <a:blip r:embed="rId5"/>
          <a:stretch>
            <a:fillRect/>
          </a:stretch>
        </p:blipFill>
        <p:spPr>
          <a:xfrm>
            <a:off x="3228078" y="3425867"/>
            <a:ext cx="1449429" cy="2123583"/>
          </a:xfrm>
          <a:prstGeom prst="rect">
            <a:avLst/>
          </a:prstGeom>
        </p:spPr>
      </p:pic>
      <p:sp>
        <p:nvSpPr>
          <p:cNvPr id="11" name="Rectangle 10"/>
          <p:cNvSpPr/>
          <p:nvPr/>
        </p:nvSpPr>
        <p:spPr>
          <a:xfrm>
            <a:off x="7550841" y="2306056"/>
            <a:ext cx="3763107" cy="1015663"/>
          </a:xfrm>
          <a:prstGeom prst="rect">
            <a:avLst/>
          </a:prstGeom>
        </p:spPr>
        <p:txBody>
          <a:bodyPr wrap="square">
            <a:spAutoFit/>
          </a:bodyPr>
          <a:lstStyle/>
          <a:p>
            <a:pPr>
              <a:spcBef>
                <a:spcPts val="1400"/>
              </a:spcBef>
            </a:pPr>
            <a:r>
              <a:rPr lang="en-US" sz="2000" b="1" dirty="0">
                <a:solidFill>
                  <a:schemeClr val="bg1"/>
                </a:solidFill>
                <a:latin typeface="+mj-lt"/>
              </a:rPr>
              <a:t>The key word DISTINCT to show only unique launch sites from the </a:t>
            </a:r>
            <a:r>
              <a:rPr lang="en-US" sz="2000" b="1" dirty="0" err="1">
                <a:solidFill>
                  <a:schemeClr val="bg1"/>
                </a:solidFill>
                <a:latin typeface="+mj-lt"/>
              </a:rPr>
              <a:t>SpaceX</a:t>
            </a:r>
            <a:r>
              <a:rPr lang="en-US" sz="2000" b="1" dirty="0">
                <a:solidFill>
                  <a:schemeClr val="bg1"/>
                </a:solidFill>
                <a:latin typeface="+mj-lt"/>
              </a:rPr>
              <a:t> data.</a:t>
            </a:r>
          </a:p>
        </p:txBody>
      </p:sp>
      <p:sp>
        <p:nvSpPr>
          <p:cNvPr id="12" name="Rectangle 11"/>
          <p:cNvSpPr/>
          <p:nvPr/>
        </p:nvSpPr>
        <p:spPr>
          <a:xfrm>
            <a:off x="1001302" y="3147619"/>
            <a:ext cx="966931" cy="369332"/>
          </a:xfrm>
          <a:prstGeom prst="rect">
            <a:avLst/>
          </a:prstGeom>
        </p:spPr>
        <p:txBody>
          <a:bodyPr wrap="none">
            <a:spAutoFit/>
          </a:bodyPr>
          <a:lstStyle/>
          <a:p>
            <a:r>
              <a:rPr lang="en-US" b="1" u="sng" dirty="0"/>
              <a:t>Result:</a:t>
            </a:r>
            <a:endParaRPr lang="en-IN" b="1" u="sng" dirty="0"/>
          </a:p>
        </p:txBody>
      </p:sp>
      <p:sp>
        <p:nvSpPr>
          <p:cNvPr id="13" name="Rectangle 12"/>
          <p:cNvSpPr/>
          <p:nvPr/>
        </p:nvSpPr>
        <p:spPr>
          <a:xfrm>
            <a:off x="1062115" y="1565003"/>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3404874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rocket coming out of the clouds&#10;&#10;Description automatically generated">
            <a:extLst>
              <a:ext uri="{FF2B5EF4-FFF2-40B4-BE49-F238E27FC236}">
                <a16:creationId xmlns:a16="http://schemas.microsoft.com/office/drawing/2014/main" xmlns="" id="{7F3B5C43-FB02-0588-11C5-094CCF89E742}"/>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79FB9F15-9802-0C4C-F5B7-346D101156BB}"/>
              </a:ext>
            </a:extLst>
          </p:cNvPr>
          <p:cNvPicPr>
            <a:picLocks noChangeAspect="1"/>
          </p:cNvPicPr>
          <p:nvPr/>
        </p:nvPicPr>
        <p:blipFill>
          <a:blip r:embed="rId4"/>
          <a:stretch>
            <a:fillRect/>
          </a:stretch>
        </p:blipFill>
        <p:spPr>
          <a:xfrm>
            <a:off x="852854" y="2374918"/>
            <a:ext cx="7573537" cy="409717"/>
          </a:xfrm>
          <a:prstGeom prst="rect">
            <a:avLst/>
          </a:prstGeom>
        </p:spPr>
      </p:pic>
      <p:pic>
        <p:nvPicPr>
          <p:cNvPr id="5" name="Picture 4">
            <a:extLst>
              <a:ext uri="{FF2B5EF4-FFF2-40B4-BE49-F238E27FC236}">
                <a16:creationId xmlns:a16="http://schemas.microsoft.com/office/drawing/2014/main" xmlns="" id="{3DD183EA-7062-28CA-19F4-525DA3CD6A87}"/>
              </a:ext>
            </a:extLst>
          </p:cNvPr>
          <p:cNvPicPr>
            <a:picLocks noChangeAspect="1"/>
          </p:cNvPicPr>
          <p:nvPr/>
        </p:nvPicPr>
        <p:blipFill>
          <a:blip r:embed="rId5"/>
          <a:stretch>
            <a:fillRect/>
          </a:stretch>
        </p:blipFill>
        <p:spPr>
          <a:xfrm>
            <a:off x="1372047" y="3553210"/>
            <a:ext cx="6734460" cy="1963995"/>
          </a:xfrm>
          <a:prstGeom prst="rect">
            <a:avLst/>
          </a:prstGeom>
        </p:spPr>
      </p:pic>
      <p:sp>
        <p:nvSpPr>
          <p:cNvPr id="6" name="Rectangle 5"/>
          <p:cNvSpPr/>
          <p:nvPr/>
        </p:nvSpPr>
        <p:spPr>
          <a:xfrm>
            <a:off x="8897815" y="2399048"/>
            <a:ext cx="2672861" cy="1631216"/>
          </a:xfrm>
          <a:prstGeom prst="rect">
            <a:avLst/>
          </a:prstGeom>
        </p:spPr>
        <p:txBody>
          <a:bodyPr wrap="square">
            <a:spAutoFit/>
          </a:bodyPr>
          <a:lstStyle/>
          <a:p>
            <a:r>
              <a:rPr lang="en-US" sz="2000" b="1" dirty="0">
                <a:solidFill>
                  <a:schemeClr val="bg1"/>
                </a:solidFill>
                <a:latin typeface="+mj-lt"/>
              </a:rPr>
              <a:t>Only five records of the </a:t>
            </a:r>
            <a:r>
              <a:rPr lang="en-US" sz="2000" b="1" dirty="0" err="1">
                <a:solidFill>
                  <a:schemeClr val="bg1"/>
                </a:solidFill>
                <a:latin typeface="+mj-lt"/>
              </a:rPr>
              <a:t>SpaceX</a:t>
            </a:r>
            <a:r>
              <a:rPr lang="en-US" sz="2000" b="1" dirty="0">
                <a:solidFill>
                  <a:schemeClr val="bg1"/>
                </a:solidFill>
                <a:latin typeface="+mj-lt"/>
              </a:rPr>
              <a:t> table were displayed using LIMIT 5 clause in the query</a:t>
            </a:r>
            <a:endParaRPr lang="en-IN" sz="2000" b="1" dirty="0">
              <a:solidFill>
                <a:schemeClr val="bg1"/>
              </a:solidFill>
              <a:latin typeface="+mj-lt"/>
            </a:endParaRPr>
          </a:p>
        </p:txBody>
      </p:sp>
      <p:sp>
        <p:nvSpPr>
          <p:cNvPr id="7" name="Rectangle 6"/>
          <p:cNvSpPr/>
          <p:nvPr/>
        </p:nvSpPr>
        <p:spPr>
          <a:xfrm>
            <a:off x="609545" y="573058"/>
            <a:ext cx="9448228" cy="584775"/>
          </a:xfrm>
          <a:prstGeom prst="rect">
            <a:avLst/>
          </a:prstGeom>
        </p:spPr>
        <p:txBody>
          <a:bodyPr wrap="none">
            <a:spAutoFit/>
          </a:bodyPr>
          <a:lstStyle/>
          <a:p>
            <a:r>
              <a:rPr lang="en-IN" sz="3200" b="1" dirty="0">
                <a:effectLst>
                  <a:glow rad="63500">
                    <a:schemeClr val="accent3">
                      <a:satMod val="175000"/>
                      <a:alpha val="40000"/>
                    </a:schemeClr>
                  </a:glow>
                </a:effectLst>
                <a:latin typeface="+mj-lt"/>
              </a:rPr>
              <a:t>Display launch sites begin with the string ‘CCA’</a:t>
            </a:r>
          </a:p>
        </p:txBody>
      </p:sp>
      <p:sp>
        <p:nvSpPr>
          <p:cNvPr id="8" name="Rectangle 7"/>
          <p:cNvSpPr/>
          <p:nvPr/>
        </p:nvSpPr>
        <p:spPr>
          <a:xfrm>
            <a:off x="852854" y="3054037"/>
            <a:ext cx="966931" cy="369332"/>
          </a:xfrm>
          <a:prstGeom prst="rect">
            <a:avLst/>
          </a:prstGeom>
        </p:spPr>
        <p:txBody>
          <a:bodyPr wrap="none">
            <a:spAutoFit/>
          </a:bodyPr>
          <a:lstStyle/>
          <a:p>
            <a:r>
              <a:rPr lang="en-US" b="1" u="sng" dirty="0"/>
              <a:t>Result:</a:t>
            </a:r>
            <a:endParaRPr lang="en-IN" b="1" u="sng" dirty="0"/>
          </a:p>
        </p:txBody>
      </p:sp>
      <p:sp>
        <p:nvSpPr>
          <p:cNvPr id="9" name="Rectangle 8"/>
          <p:cNvSpPr/>
          <p:nvPr/>
        </p:nvSpPr>
        <p:spPr>
          <a:xfrm>
            <a:off x="852854" y="1635342"/>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3092816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rocket coming out of the clouds&#10;&#10;Description automatically generated">
            <a:extLst>
              <a:ext uri="{FF2B5EF4-FFF2-40B4-BE49-F238E27FC236}">
                <a16:creationId xmlns:a16="http://schemas.microsoft.com/office/drawing/2014/main" xmlns="" id="{566B41AB-234F-3BB6-3A9D-B66DBCFBE224}"/>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253A6200-D92F-4935-B315-F665AF6176CD}"/>
              </a:ext>
            </a:extLst>
          </p:cNvPr>
          <p:cNvPicPr>
            <a:picLocks noChangeAspect="1"/>
          </p:cNvPicPr>
          <p:nvPr/>
        </p:nvPicPr>
        <p:blipFill>
          <a:blip r:embed="rId4"/>
          <a:stretch>
            <a:fillRect/>
          </a:stretch>
        </p:blipFill>
        <p:spPr>
          <a:xfrm>
            <a:off x="956820" y="2461687"/>
            <a:ext cx="6938722" cy="317584"/>
          </a:xfrm>
          <a:prstGeom prst="rect">
            <a:avLst/>
          </a:prstGeom>
        </p:spPr>
      </p:pic>
      <p:pic>
        <p:nvPicPr>
          <p:cNvPr id="5" name="Picture 4">
            <a:extLst>
              <a:ext uri="{FF2B5EF4-FFF2-40B4-BE49-F238E27FC236}">
                <a16:creationId xmlns:a16="http://schemas.microsoft.com/office/drawing/2014/main" xmlns="" id="{6CD25036-760E-6975-68F4-1DCD9CEEDD3D}"/>
              </a:ext>
            </a:extLst>
          </p:cNvPr>
          <p:cNvPicPr>
            <a:picLocks noChangeAspect="1"/>
          </p:cNvPicPr>
          <p:nvPr/>
        </p:nvPicPr>
        <p:blipFill>
          <a:blip r:embed="rId5"/>
          <a:stretch>
            <a:fillRect/>
          </a:stretch>
        </p:blipFill>
        <p:spPr>
          <a:xfrm>
            <a:off x="3335417" y="3795784"/>
            <a:ext cx="2181529" cy="733527"/>
          </a:xfrm>
          <a:prstGeom prst="rect">
            <a:avLst/>
          </a:prstGeom>
        </p:spPr>
      </p:pic>
      <p:sp>
        <p:nvSpPr>
          <p:cNvPr id="6" name="Rectangle 5"/>
          <p:cNvSpPr/>
          <p:nvPr/>
        </p:nvSpPr>
        <p:spPr>
          <a:xfrm>
            <a:off x="8326315" y="2546234"/>
            <a:ext cx="3552092" cy="2246769"/>
          </a:xfrm>
          <a:prstGeom prst="rect">
            <a:avLst/>
          </a:prstGeom>
        </p:spPr>
        <p:txBody>
          <a:bodyPr wrap="square">
            <a:spAutoFit/>
          </a:bodyPr>
          <a:lstStyle/>
          <a:p>
            <a:r>
              <a:rPr lang="en-GB" sz="2000" b="1" dirty="0">
                <a:solidFill>
                  <a:schemeClr val="bg1"/>
                </a:solidFill>
                <a:latin typeface="+mj-lt"/>
              </a:rPr>
              <a:t>The SUM keyword is used to calculate the total of the LAUNCH column, and the SUM keyword (and the associated condition) filters the results to only boosters from NASA (CRS).</a:t>
            </a:r>
          </a:p>
        </p:txBody>
      </p:sp>
      <p:sp>
        <p:nvSpPr>
          <p:cNvPr id="7" name="Rectangle 6"/>
          <p:cNvSpPr/>
          <p:nvPr/>
        </p:nvSpPr>
        <p:spPr>
          <a:xfrm>
            <a:off x="339967" y="320760"/>
            <a:ext cx="11292255" cy="1077218"/>
          </a:xfrm>
          <a:prstGeom prst="rect">
            <a:avLst/>
          </a:prstGeom>
        </p:spPr>
        <p:txBody>
          <a:bodyPr wrap="square">
            <a:spAutoFit/>
          </a:bodyPr>
          <a:lstStyle/>
          <a:p>
            <a:pPr algn="ctr"/>
            <a:r>
              <a:rPr lang="en-IN" sz="3200" b="1" dirty="0">
                <a:effectLst>
                  <a:glow rad="63500">
                    <a:schemeClr val="accent3">
                      <a:satMod val="175000"/>
                      <a:alpha val="40000"/>
                    </a:schemeClr>
                  </a:glow>
                </a:effectLst>
                <a:latin typeface="+mj-lt"/>
              </a:rPr>
              <a:t>The Total Payload Mass carried by boosters launched by NASA(CRS)</a:t>
            </a:r>
          </a:p>
        </p:txBody>
      </p:sp>
      <p:sp>
        <p:nvSpPr>
          <p:cNvPr id="8" name="Rectangle 7"/>
          <p:cNvSpPr/>
          <p:nvPr/>
        </p:nvSpPr>
        <p:spPr>
          <a:xfrm>
            <a:off x="956820" y="3244334"/>
            <a:ext cx="966931" cy="369332"/>
          </a:xfrm>
          <a:prstGeom prst="rect">
            <a:avLst/>
          </a:prstGeom>
        </p:spPr>
        <p:txBody>
          <a:bodyPr wrap="none">
            <a:spAutoFit/>
          </a:bodyPr>
          <a:lstStyle/>
          <a:p>
            <a:r>
              <a:rPr lang="en-US" b="1" u="sng" dirty="0"/>
              <a:t>Result:</a:t>
            </a:r>
            <a:endParaRPr lang="en-IN" b="1" u="sng" dirty="0"/>
          </a:p>
        </p:txBody>
      </p:sp>
      <p:sp>
        <p:nvSpPr>
          <p:cNvPr id="9" name="Rectangle 8"/>
          <p:cNvSpPr/>
          <p:nvPr/>
        </p:nvSpPr>
        <p:spPr>
          <a:xfrm>
            <a:off x="956820" y="1714472"/>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444781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33398F2C-706B-5421-52EE-3AA91F7A7B20}"/>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BE688BCF-D8F6-2F92-4B36-737B91B1DF5E}"/>
              </a:ext>
            </a:extLst>
          </p:cNvPr>
          <p:cNvPicPr>
            <a:picLocks noChangeAspect="1"/>
          </p:cNvPicPr>
          <p:nvPr/>
        </p:nvPicPr>
        <p:blipFill>
          <a:blip r:embed="rId4"/>
          <a:stretch>
            <a:fillRect/>
          </a:stretch>
        </p:blipFill>
        <p:spPr>
          <a:xfrm>
            <a:off x="562282" y="2545482"/>
            <a:ext cx="8010218" cy="340861"/>
          </a:xfrm>
          <a:prstGeom prst="rect">
            <a:avLst/>
          </a:prstGeom>
        </p:spPr>
      </p:pic>
      <p:pic>
        <p:nvPicPr>
          <p:cNvPr id="5" name="Picture 4">
            <a:extLst>
              <a:ext uri="{FF2B5EF4-FFF2-40B4-BE49-F238E27FC236}">
                <a16:creationId xmlns:a16="http://schemas.microsoft.com/office/drawing/2014/main" xmlns="" id="{2AE94914-5D32-B74C-20F7-3BE4D5240076}"/>
              </a:ext>
            </a:extLst>
          </p:cNvPr>
          <p:cNvPicPr>
            <a:picLocks noChangeAspect="1"/>
          </p:cNvPicPr>
          <p:nvPr/>
        </p:nvPicPr>
        <p:blipFill>
          <a:blip r:embed="rId5"/>
          <a:stretch>
            <a:fillRect/>
          </a:stretch>
        </p:blipFill>
        <p:spPr>
          <a:xfrm>
            <a:off x="3481719" y="3931078"/>
            <a:ext cx="2152950" cy="647790"/>
          </a:xfrm>
          <a:prstGeom prst="rect">
            <a:avLst/>
          </a:prstGeom>
        </p:spPr>
      </p:pic>
      <p:sp>
        <p:nvSpPr>
          <p:cNvPr id="7" name="Rectangle 6"/>
          <p:cNvSpPr/>
          <p:nvPr/>
        </p:nvSpPr>
        <p:spPr>
          <a:xfrm>
            <a:off x="8686800" y="2369183"/>
            <a:ext cx="3261946" cy="3000821"/>
          </a:xfrm>
          <a:prstGeom prst="rect">
            <a:avLst/>
          </a:prstGeom>
        </p:spPr>
        <p:txBody>
          <a:bodyPr wrap="square">
            <a:spAutoFit/>
          </a:bodyPr>
          <a:lstStyle/>
          <a:p>
            <a:pPr marL="298450" marR="172085" indent="-285750">
              <a:lnSpc>
                <a:spcPct val="91700"/>
              </a:lnSpc>
              <a:spcBef>
                <a:spcPts val="300"/>
              </a:spcBef>
              <a:buFont typeface="Arial" pitchFamily="34" charset="0"/>
              <a:buChar char="•"/>
            </a:pPr>
            <a:r>
              <a:rPr lang="en-US" sz="2000" b="1" spc="-5" dirty="0">
                <a:solidFill>
                  <a:schemeClr val="bg1"/>
                </a:solidFill>
                <a:latin typeface="+mj-lt"/>
                <a:cs typeface="Carlito"/>
              </a:rPr>
              <a:t>This </a:t>
            </a:r>
            <a:r>
              <a:rPr lang="en-US" sz="2000" b="1" dirty="0">
                <a:solidFill>
                  <a:schemeClr val="bg1"/>
                </a:solidFill>
                <a:latin typeface="+mj-lt"/>
                <a:cs typeface="Carlito"/>
              </a:rPr>
              <a:t>query </a:t>
            </a:r>
            <a:r>
              <a:rPr lang="en-US" sz="2000" b="1" spc="-5" dirty="0">
                <a:solidFill>
                  <a:schemeClr val="bg1"/>
                </a:solidFill>
                <a:latin typeface="+mj-lt"/>
                <a:cs typeface="Carlito"/>
              </a:rPr>
              <a:t>calculates</a:t>
            </a:r>
            <a:r>
              <a:rPr lang="en-US" sz="2000" b="1" spc="-204" dirty="0">
                <a:solidFill>
                  <a:schemeClr val="bg1"/>
                </a:solidFill>
                <a:latin typeface="+mj-lt"/>
                <a:cs typeface="Carlito"/>
              </a:rPr>
              <a:t> </a:t>
            </a:r>
            <a:r>
              <a:rPr lang="en-US" sz="2000" b="1" dirty="0">
                <a:solidFill>
                  <a:schemeClr val="bg1"/>
                </a:solidFill>
                <a:latin typeface="+mj-lt"/>
                <a:cs typeface="Carlito"/>
              </a:rPr>
              <a:t>the  </a:t>
            </a:r>
            <a:r>
              <a:rPr lang="en-US" sz="2000" b="1" spc="-40" dirty="0">
                <a:solidFill>
                  <a:schemeClr val="bg1"/>
                </a:solidFill>
                <a:latin typeface="+mj-lt"/>
                <a:cs typeface="Carlito"/>
              </a:rPr>
              <a:t>average </a:t>
            </a:r>
            <a:r>
              <a:rPr lang="en-US" sz="2000" b="1" spc="-10" dirty="0">
                <a:solidFill>
                  <a:schemeClr val="bg1"/>
                </a:solidFill>
                <a:latin typeface="+mj-lt"/>
                <a:cs typeface="Carlito"/>
              </a:rPr>
              <a:t>payload </a:t>
            </a:r>
            <a:r>
              <a:rPr lang="en-US" sz="2000" b="1" spc="-5" dirty="0">
                <a:solidFill>
                  <a:schemeClr val="bg1"/>
                </a:solidFill>
                <a:latin typeface="+mj-lt"/>
                <a:cs typeface="Carlito"/>
              </a:rPr>
              <a:t>mass or  </a:t>
            </a:r>
            <a:r>
              <a:rPr lang="en-US" sz="2000" b="1" dirty="0">
                <a:solidFill>
                  <a:schemeClr val="bg1"/>
                </a:solidFill>
                <a:latin typeface="+mj-lt"/>
                <a:cs typeface="Carlito"/>
              </a:rPr>
              <a:t>launches which </a:t>
            </a:r>
            <a:r>
              <a:rPr lang="en-US" sz="2000" b="1" spc="-5" dirty="0">
                <a:solidFill>
                  <a:schemeClr val="bg1"/>
                </a:solidFill>
                <a:latin typeface="+mj-lt"/>
                <a:cs typeface="Carlito"/>
              </a:rPr>
              <a:t>used  </a:t>
            </a:r>
            <a:r>
              <a:rPr lang="en-US" sz="2000" b="1" spc="-20" dirty="0">
                <a:solidFill>
                  <a:schemeClr val="bg1"/>
                </a:solidFill>
                <a:latin typeface="+mj-lt"/>
                <a:cs typeface="Carlito"/>
              </a:rPr>
              <a:t>booster </a:t>
            </a:r>
            <a:r>
              <a:rPr lang="en-US" sz="2000" b="1" spc="-25" dirty="0">
                <a:solidFill>
                  <a:schemeClr val="bg1"/>
                </a:solidFill>
                <a:latin typeface="+mj-lt"/>
                <a:cs typeface="Carlito"/>
              </a:rPr>
              <a:t>version </a:t>
            </a:r>
            <a:r>
              <a:rPr lang="en-US" sz="2000" b="1" dirty="0">
                <a:solidFill>
                  <a:schemeClr val="bg1"/>
                </a:solidFill>
                <a:latin typeface="+mj-lt"/>
                <a:cs typeface="Carlito"/>
              </a:rPr>
              <a:t>F9</a:t>
            </a:r>
            <a:r>
              <a:rPr lang="en-US" sz="2000" b="1" spc="-35" dirty="0">
                <a:solidFill>
                  <a:schemeClr val="bg1"/>
                </a:solidFill>
                <a:latin typeface="+mj-lt"/>
                <a:cs typeface="Carlito"/>
              </a:rPr>
              <a:t> </a:t>
            </a:r>
            <a:r>
              <a:rPr lang="en-US" sz="2000" b="1" dirty="0">
                <a:solidFill>
                  <a:schemeClr val="bg1"/>
                </a:solidFill>
                <a:latin typeface="+mj-lt"/>
                <a:cs typeface="Carlito"/>
              </a:rPr>
              <a:t>v1.1. </a:t>
            </a:r>
            <a:endParaRPr lang="en-US" sz="2000" b="1" dirty="0" smtClean="0">
              <a:solidFill>
                <a:schemeClr val="bg1"/>
              </a:solidFill>
              <a:latin typeface="+mj-lt"/>
              <a:cs typeface="Carlito"/>
            </a:endParaRPr>
          </a:p>
          <a:p>
            <a:pPr marL="298450" marR="172085" indent="-285750">
              <a:lnSpc>
                <a:spcPct val="91700"/>
              </a:lnSpc>
              <a:spcBef>
                <a:spcPts val="300"/>
              </a:spcBef>
              <a:buFont typeface="Arial" pitchFamily="34" charset="0"/>
              <a:buChar char="•"/>
            </a:pPr>
            <a:endParaRPr lang="en-US" sz="2000" b="1" dirty="0">
              <a:solidFill>
                <a:schemeClr val="bg1"/>
              </a:solidFill>
              <a:latin typeface="+mj-lt"/>
              <a:cs typeface="Carlito"/>
            </a:endParaRPr>
          </a:p>
          <a:p>
            <a:pPr marL="298450" marR="172085" indent="-285750">
              <a:lnSpc>
                <a:spcPct val="91700"/>
              </a:lnSpc>
              <a:spcBef>
                <a:spcPts val="300"/>
              </a:spcBef>
              <a:buFont typeface="Arial" pitchFamily="34" charset="0"/>
              <a:buChar char="•"/>
            </a:pPr>
            <a:r>
              <a:rPr lang="en-US" sz="2000" b="1" spc="-40" dirty="0">
                <a:solidFill>
                  <a:schemeClr val="bg1"/>
                </a:solidFill>
                <a:latin typeface="+mj-lt"/>
                <a:cs typeface="Carlito"/>
              </a:rPr>
              <a:t>Average </a:t>
            </a:r>
            <a:r>
              <a:rPr lang="en-US" sz="2000" b="1" spc="-10" dirty="0">
                <a:solidFill>
                  <a:schemeClr val="bg1"/>
                </a:solidFill>
                <a:latin typeface="+mj-lt"/>
                <a:cs typeface="Carlito"/>
              </a:rPr>
              <a:t>payload </a:t>
            </a:r>
            <a:r>
              <a:rPr lang="en-US" sz="2000" b="1" spc="-5" dirty="0">
                <a:solidFill>
                  <a:schemeClr val="bg1"/>
                </a:solidFill>
                <a:latin typeface="+mj-lt"/>
                <a:cs typeface="Carlito"/>
              </a:rPr>
              <a:t>mass of  </a:t>
            </a:r>
            <a:r>
              <a:rPr lang="en-US" sz="2000" b="1" dirty="0">
                <a:solidFill>
                  <a:schemeClr val="bg1"/>
                </a:solidFill>
                <a:latin typeface="+mj-lt"/>
                <a:cs typeface="Carlito"/>
              </a:rPr>
              <a:t>F9 1.1 </a:t>
            </a:r>
            <a:r>
              <a:rPr lang="en-US" sz="2000" b="1" spc="-5" dirty="0">
                <a:solidFill>
                  <a:schemeClr val="bg1"/>
                </a:solidFill>
                <a:latin typeface="+mj-lt"/>
                <a:cs typeface="Carlito"/>
              </a:rPr>
              <a:t>is on </a:t>
            </a:r>
            <a:r>
              <a:rPr lang="en-US" sz="2000" b="1" dirty="0">
                <a:solidFill>
                  <a:schemeClr val="bg1"/>
                </a:solidFill>
                <a:latin typeface="+mj-lt"/>
                <a:cs typeface="Carlito"/>
              </a:rPr>
              <a:t>the </a:t>
            </a:r>
            <a:r>
              <a:rPr lang="en-US" sz="2000" b="1" spc="-5" dirty="0">
                <a:solidFill>
                  <a:schemeClr val="bg1"/>
                </a:solidFill>
                <a:latin typeface="+mj-lt"/>
                <a:cs typeface="Carlito"/>
              </a:rPr>
              <a:t>low </a:t>
            </a:r>
            <a:r>
              <a:rPr lang="en-US" sz="2000" b="1" dirty="0">
                <a:solidFill>
                  <a:schemeClr val="bg1"/>
                </a:solidFill>
                <a:latin typeface="+mj-lt"/>
                <a:cs typeface="Carlito"/>
              </a:rPr>
              <a:t>end</a:t>
            </a:r>
            <a:r>
              <a:rPr lang="en-US" sz="2000" b="1" spc="-235" dirty="0">
                <a:solidFill>
                  <a:schemeClr val="bg1"/>
                </a:solidFill>
                <a:latin typeface="+mj-lt"/>
                <a:cs typeface="Carlito"/>
              </a:rPr>
              <a:t> </a:t>
            </a:r>
            <a:r>
              <a:rPr lang="en-US" sz="2000" b="1" spc="-5" dirty="0">
                <a:solidFill>
                  <a:schemeClr val="bg1"/>
                </a:solidFill>
                <a:latin typeface="+mj-lt"/>
                <a:cs typeface="Carlito"/>
              </a:rPr>
              <a:t>of  our </a:t>
            </a:r>
            <a:r>
              <a:rPr lang="en-US" sz="2000" b="1" spc="-10" dirty="0">
                <a:solidFill>
                  <a:schemeClr val="bg1"/>
                </a:solidFill>
                <a:latin typeface="+mj-lt"/>
                <a:cs typeface="Carlito"/>
              </a:rPr>
              <a:t>payload </a:t>
            </a:r>
            <a:r>
              <a:rPr lang="en-US" sz="2000" b="1" spc="-5" dirty="0">
                <a:solidFill>
                  <a:schemeClr val="bg1"/>
                </a:solidFill>
                <a:latin typeface="+mj-lt"/>
                <a:cs typeface="Carlito"/>
              </a:rPr>
              <a:t>mass</a:t>
            </a:r>
            <a:r>
              <a:rPr lang="en-US" sz="2000" b="1" spc="-114" dirty="0">
                <a:solidFill>
                  <a:schemeClr val="bg1"/>
                </a:solidFill>
                <a:latin typeface="+mj-lt"/>
                <a:cs typeface="Carlito"/>
              </a:rPr>
              <a:t> </a:t>
            </a:r>
            <a:r>
              <a:rPr lang="en-US" sz="2000" b="1" spc="-20" dirty="0">
                <a:solidFill>
                  <a:schemeClr val="bg1"/>
                </a:solidFill>
                <a:latin typeface="+mj-lt"/>
                <a:cs typeface="Carlito"/>
              </a:rPr>
              <a:t>range</a:t>
            </a:r>
            <a:endParaRPr lang="en-US" sz="2000" b="1" dirty="0">
              <a:solidFill>
                <a:schemeClr val="bg1"/>
              </a:solidFill>
              <a:latin typeface="+mj-lt"/>
              <a:cs typeface="Carlito"/>
            </a:endParaRPr>
          </a:p>
        </p:txBody>
      </p:sp>
      <p:sp>
        <p:nvSpPr>
          <p:cNvPr id="8" name="Rectangle 7"/>
          <p:cNvSpPr/>
          <p:nvPr/>
        </p:nvSpPr>
        <p:spPr>
          <a:xfrm>
            <a:off x="410405" y="606642"/>
            <a:ext cx="11371190" cy="584775"/>
          </a:xfrm>
          <a:prstGeom prst="rect">
            <a:avLst/>
          </a:prstGeom>
        </p:spPr>
        <p:txBody>
          <a:bodyPr wrap="none">
            <a:spAutoFit/>
          </a:bodyPr>
          <a:lstStyle/>
          <a:p>
            <a:r>
              <a:rPr lang="en-US" sz="3200" b="1" dirty="0">
                <a:effectLst>
                  <a:glow rad="63500">
                    <a:schemeClr val="accent3">
                      <a:satMod val="175000"/>
                      <a:alpha val="40000"/>
                    </a:schemeClr>
                  </a:glow>
                </a:effectLst>
                <a:latin typeface="+mj-lt"/>
              </a:rPr>
              <a:t>Average Payload Mass carried by booster version F9 v1.1</a:t>
            </a:r>
            <a:endParaRPr lang="en-IN" sz="3200" b="1" dirty="0">
              <a:effectLst>
                <a:glow rad="63500">
                  <a:schemeClr val="accent3">
                    <a:satMod val="175000"/>
                    <a:alpha val="40000"/>
                  </a:schemeClr>
                </a:glow>
              </a:effectLst>
              <a:latin typeface="+mj-lt"/>
            </a:endParaRPr>
          </a:p>
        </p:txBody>
      </p:sp>
      <p:sp>
        <p:nvSpPr>
          <p:cNvPr id="9" name="Rectangle 8"/>
          <p:cNvSpPr/>
          <p:nvPr/>
        </p:nvSpPr>
        <p:spPr>
          <a:xfrm>
            <a:off x="562282" y="3396579"/>
            <a:ext cx="966931" cy="369332"/>
          </a:xfrm>
          <a:prstGeom prst="rect">
            <a:avLst/>
          </a:prstGeom>
        </p:spPr>
        <p:txBody>
          <a:bodyPr wrap="none">
            <a:spAutoFit/>
          </a:bodyPr>
          <a:lstStyle/>
          <a:p>
            <a:r>
              <a:rPr lang="en-US" b="1" u="sng" dirty="0"/>
              <a:t>Result:</a:t>
            </a:r>
            <a:endParaRPr lang="en-IN" b="1" u="sng" dirty="0"/>
          </a:p>
        </p:txBody>
      </p:sp>
      <p:sp>
        <p:nvSpPr>
          <p:cNvPr id="10" name="Rectangle 9"/>
          <p:cNvSpPr/>
          <p:nvPr/>
        </p:nvSpPr>
        <p:spPr>
          <a:xfrm>
            <a:off x="562282" y="1872734"/>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2319765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rocket coming out of the clouds&#10;&#10;Description automatically generated">
            <a:extLst>
              <a:ext uri="{FF2B5EF4-FFF2-40B4-BE49-F238E27FC236}">
                <a16:creationId xmlns:a16="http://schemas.microsoft.com/office/drawing/2014/main" xmlns="" id="{549C23BB-34A4-FC1B-3FDB-23D849333C8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pic>
        <p:nvPicPr>
          <p:cNvPr id="3" name="Picture 2">
            <a:extLst>
              <a:ext uri="{FF2B5EF4-FFF2-40B4-BE49-F238E27FC236}">
                <a16:creationId xmlns:a16="http://schemas.microsoft.com/office/drawing/2014/main" xmlns="" id="{080815AE-8CDE-2CDA-BA55-AB3E86AA4FC8}"/>
              </a:ext>
            </a:extLst>
          </p:cNvPr>
          <p:cNvPicPr>
            <a:picLocks noChangeAspect="1"/>
          </p:cNvPicPr>
          <p:nvPr/>
        </p:nvPicPr>
        <p:blipFill>
          <a:blip r:embed="rId4"/>
          <a:stretch>
            <a:fillRect/>
          </a:stretch>
        </p:blipFill>
        <p:spPr>
          <a:xfrm>
            <a:off x="1025771" y="2499532"/>
            <a:ext cx="7068536" cy="304843"/>
          </a:xfrm>
          <a:prstGeom prst="rect">
            <a:avLst/>
          </a:prstGeom>
        </p:spPr>
      </p:pic>
      <p:cxnSp>
        <p:nvCxnSpPr>
          <p:cNvPr id="4" name="Straight Connector 3"/>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B85841A4-4A1D-D65A-2920-08E23630A954}"/>
              </a:ext>
            </a:extLst>
          </p:cNvPr>
          <p:cNvPicPr>
            <a:picLocks noChangeAspect="1"/>
          </p:cNvPicPr>
          <p:nvPr/>
        </p:nvPicPr>
        <p:blipFill>
          <a:blip r:embed="rId5"/>
          <a:stretch>
            <a:fillRect/>
          </a:stretch>
        </p:blipFill>
        <p:spPr>
          <a:xfrm>
            <a:off x="3754315" y="3971490"/>
            <a:ext cx="1123683" cy="882894"/>
          </a:xfrm>
          <a:prstGeom prst="rect">
            <a:avLst/>
          </a:prstGeom>
        </p:spPr>
      </p:pic>
      <p:sp>
        <p:nvSpPr>
          <p:cNvPr id="6" name="Rectangle 5"/>
          <p:cNvSpPr/>
          <p:nvPr/>
        </p:nvSpPr>
        <p:spPr>
          <a:xfrm>
            <a:off x="8431822" y="2269061"/>
            <a:ext cx="2936631" cy="3170099"/>
          </a:xfrm>
          <a:prstGeom prst="rect">
            <a:avLst/>
          </a:prstGeom>
        </p:spPr>
        <p:txBody>
          <a:bodyPr wrap="square">
            <a:spAutoFit/>
          </a:bodyPr>
          <a:lstStyle/>
          <a:p>
            <a:r>
              <a:rPr lang="en-GB" sz="2000" b="1" dirty="0">
                <a:solidFill>
                  <a:schemeClr val="bg1"/>
                </a:solidFill>
                <a:latin typeface="+mj-lt"/>
              </a:rPr>
              <a:t>The MIN keyword is used to calculate the minimum of the DATE column, i.e. the first date, and the WHERE keyword (and the associated condition) filters the results to only the successful ground pad landings.</a:t>
            </a:r>
          </a:p>
        </p:txBody>
      </p:sp>
      <p:sp>
        <p:nvSpPr>
          <p:cNvPr id="7" name="Rectangle 6"/>
          <p:cNvSpPr/>
          <p:nvPr/>
        </p:nvSpPr>
        <p:spPr>
          <a:xfrm>
            <a:off x="392721" y="221958"/>
            <a:ext cx="11617571" cy="1077218"/>
          </a:xfrm>
          <a:prstGeom prst="rect">
            <a:avLst/>
          </a:prstGeom>
        </p:spPr>
        <p:txBody>
          <a:bodyPr wrap="square">
            <a:spAutoFit/>
          </a:bodyPr>
          <a:lstStyle/>
          <a:p>
            <a:pPr algn="ctr"/>
            <a:r>
              <a:rPr lang="en-US" sz="3200" b="1" dirty="0">
                <a:effectLst>
                  <a:glow rad="63500">
                    <a:schemeClr val="accent3">
                      <a:satMod val="175000"/>
                      <a:alpha val="40000"/>
                    </a:schemeClr>
                  </a:glow>
                </a:effectLst>
                <a:latin typeface="+mj-lt"/>
              </a:rPr>
              <a:t>List the date when first successful landing outcome in ground pad was achieved</a:t>
            </a:r>
            <a:endParaRPr lang="en-IN" sz="3200" b="1" dirty="0">
              <a:effectLst>
                <a:glow rad="63500">
                  <a:schemeClr val="accent3">
                    <a:satMod val="175000"/>
                    <a:alpha val="40000"/>
                  </a:schemeClr>
                </a:glow>
              </a:effectLst>
              <a:latin typeface="+mj-lt"/>
            </a:endParaRPr>
          </a:p>
        </p:txBody>
      </p:sp>
      <p:sp>
        <p:nvSpPr>
          <p:cNvPr id="8" name="Rectangle 7"/>
          <p:cNvSpPr/>
          <p:nvPr/>
        </p:nvSpPr>
        <p:spPr>
          <a:xfrm>
            <a:off x="1025771" y="3249937"/>
            <a:ext cx="966931" cy="369332"/>
          </a:xfrm>
          <a:prstGeom prst="rect">
            <a:avLst/>
          </a:prstGeom>
        </p:spPr>
        <p:txBody>
          <a:bodyPr wrap="none">
            <a:spAutoFit/>
          </a:bodyPr>
          <a:lstStyle/>
          <a:p>
            <a:r>
              <a:rPr lang="en-US" b="1" u="sng" dirty="0"/>
              <a:t>Result:</a:t>
            </a:r>
            <a:endParaRPr lang="en-IN" b="1" u="sng" dirty="0"/>
          </a:p>
        </p:txBody>
      </p:sp>
      <p:sp>
        <p:nvSpPr>
          <p:cNvPr id="9" name="Rectangle 8"/>
          <p:cNvSpPr/>
          <p:nvPr/>
        </p:nvSpPr>
        <p:spPr>
          <a:xfrm>
            <a:off x="1025771" y="1688095"/>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648559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cket coming out of the clouds&#10;&#10;Description automatically generated">
            <a:extLst>
              <a:ext uri="{FF2B5EF4-FFF2-40B4-BE49-F238E27FC236}">
                <a16:creationId xmlns:a16="http://schemas.microsoft.com/office/drawing/2014/main" xmlns="" id="{3B8B8150-D25E-9B03-481F-3D1E7E0E747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7" name="Straight Connector 6"/>
          <p:cNvCxnSpPr/>
          <p:nvPr/>
        </p:nvCxnSpPr>
        <p:spPr>
          <a:xfrm flipV="1">
            <a:off x="0" y="1362807"/>
            <a:ext cx="12192000" cy="351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42596" y="600027"/>
            <a:ext cx="12444704" cy="523220"/>
          </a:xfrm>
          <a:prstGeom prst="rect">
            <a:avLst/>
          </a:prstGeom>
        </p:spPr>
        <p:txBody>
          <a:bodyPr wrap="square">
            <a:spAutoFit/>
          </a:bodyPr>
          <a:lstStyle/>
          <a:p>
            <a:r>
              <a:rPr lang="en-US" sz="2800" b="1" dirty="0">
                <a:effectLst>
                  <a:glow rad="63500">
                    <a:schemeClr val="accent3">
                      <a:satMod val="175000"/>
                      <a:alpha val="40000"/>
                    </a:schemeClr>
                  </a:glow>
                </a:effectLst>
                <a:latin typeface="+mj-lt"/>
              </a:rPr>
              <a:t>Successful Drone Ship Landing with Payload between 4000 and 6000</a:t>
            </a:r>
            <a:endParaRPr lang="en-IN" sz="2800" b="1" dirty="0">
              <a:effectLst>
                <a:glow rad="63500">
                  <a:schemeClr val="accent3">
                    <a:satMod val="175000"/>
                    <a:alpha val="40000"/>
                  </a:schemeClr>
                </a:glow>
              </a:effectLst>
              <a:latin typeface="+mj-lt"/>
            </a:endParaRPr>
          </a:p>
        </p:txBody>
      </p:sp>
      <p:pic>
        <p:nvPicPr>
          <p:cNvPr id="9" name="Picture 8">
            <a:extLst>
              <a:ext uri="{FF2B5EF4-FFF2-40B4-BE49-F238E27FC236}">
                <a16:creationId xmlns:a16="http://schemas.microsoft.com/office/drawing/2014/main" xmlns="" id="{AE3CC3B7-914F-14F1-6917-788EA037F83B}"/>
              </a:ext>
            </a:extLst>
          </p:cNvPr>
          <p:cNvPicPr>
            <a:picLocks noChangeAspect="1"/>
          </p:cNvPicPr>
          <p:nvPr/>
        </p:nvPicPr>
        <p:blipFill>
          <a:blip r:embed="rId4"/>
          <a:stretch>
            <a:fillRect/>
          </a:stretch>
        </p:blipFill>
        <p:spPr>
          <a:xfrm>
            <a:off x="775373" y="2321770"/>
            <a:ext cx="8852203" cy="447807"/>
          </a:xfrm>
          <a:prstGeom prst="rect">
            <a:avLst/>
          </a:prstGeom>
        </p:spPr>
      </p:pic>
      <p:pic>
        <p:nvPicPr>
          <p:cNvPr id="11" name="Picture 10">
            <a:extLst>
              <a:ext uri="{FF2B5EF4-FFF2-40B4-BE49-F238E27FC236}">
                <a16:creationId xmlns:a16="http://schemas.microsoft.com/office/drawing/2014/main" xmlns="" id="{4F6E10C7-8D61-AC21-0DFD-924832DC1E5D}"/>
              </a:ext>
            </a:extLst>
          </p:cNvPr>
          <p:cNvPicPr>
            <a:picLocks noChangeAspect="1"/>
          </p:cNvPicPr>
          <p:nvPr/>
        </p:nvPicPr>
        <p:blipFill>
          <a:blip r:embed="rId5"/>
          <a:stretch>
            <a:fillRect/>
          </a:stretch>
        </p:blipFill>
        <p:spPr>
          <a:xfrm>
            <a:off x="4508316" y="3636221"/>
            <a:ext cx="1524579" cy="1647956"/>
          </a:xfrm>
          <a:prstGeom prst="rect">
            <a:avLst/>
          </a:prstGeom>
        </p:spPr>
      </p:pic>
      <p:sp>
        <p:nvSpPr>
          <p:cNvPr id="5" name="Rectangle 4"/>
          <p:cNvSpPr/>
          <p:nvPr/>
        </p:nvSpPr>
        <p:spPr>
          <a:xfrm>
            <a:off x="7209692" y="3417921"/>
            <a:ext cx="4624754" cy="2246769"/>
          </a:xfrm>
          <a:prstGeom prst="rect">
            <a:avLst/>
          </a:prstGeom>
        </p:spPr>
        <p:txBody>
          <a:bodyPr wrap="square">
            <a:spAutoFit/>
          </a:bodyPr>
          <a:lstStyle/>
          <a:p>
            <a:pPr>
              <a:spcBef>
                <a:spcPts val="1400"/>
              </a:spcBef>
            </a:pPr>
            <a:r>
              <a:rPr lang="en-US" sz="2000" b="1" dirty="0">
                <a:solidFill>
                  <a:schemeClr val="bg1"/>
                </a:solidFill>
                <a:latin typeface="+mj-lt"/>
              </a:rPr>
              <a:t>We used the WHERE clause to filter for boosters which have successfully landed on drone ship and applied the AND condition to determine successful landing with payload mass greater than 4000 but less than 6000</a:t>
            </a:r>
          </a:p>
        </p:txBody>
      </p:sp>
      <p:sp>
        <p:nvSpPr>
          <p:cNvPr id="6" name="Rectangle 5"/>
          <p:cNvSpPr/>
          <p:nvPr/>
        </p:nvSpPr>
        <p:spPr>
          <a:xfrm>
            <a:off x="775373" y="3341050"/>
            <a:ext cx="966931" cy="369332"/>
          </a:xfrm>
          <a:prstGeom prst="rect">
            <a:avLst/>
          </a:prstGeom>
        </p:spPr>
        <p:txBody>
          <a:bodyPr wrap="none">
            <a:spAutoFit/>
          </a:bodyPr>
          <a:lstStyle/>
          <a:p>
            <a:r>
              <a:rPr lang="en-US" b="1" u="sng" dirty="0"/>
              <a:t>Result:</a:t>
            </a:r>
            <a:endParaRPr lang="en-IN" b="1" u="sng" dirty="0"/>
          </a:p>
        </p:txBody>
      </p:sp>
      <p:sp>
        <p:nvSpPr>
          <p:cNvPr id="8" name="Rectangle 7"/>
          <p:cNvSpPr/>
          <p:nvPr/>
        </p:nvSpPr>
        <p:spPr>
          <a:xfrm>
            <a:off x="775373" y="1644134"/>
            <a:ext cx="928459" cy="369332"/>
          </a:xfrm>
          <a:prstGeom prst="rect">
            <a:avLst/>
          </a:prstGeom>
        </p:spPr>
        <p:txBody>
          <a:bodyPr wrap="none">
            <a:spAutoFit/>
          </a:bodyPr>
          <a:lstStyle/>
          <a:p>
            <a:r>
              <a:rPr lang="en-US" b="1" u="sng" dirty="0"/>
              <a:t>Query:</a:t>
            </a:r>
            <a:endParaRPr lang="en-IN" b="1" u="sng" dirty="0"/>
          </a:p>
        </p:txBody>
      </p:sp>
    </p:spTree>
    <p:extLst>
      <p:ext uri="{BB962C8B-B14F-4D97-AF65-F5344CB8AC3E}">
        <p14:creationId xmlns:p14="http://schemas.microsoft.com/office/powerpoint/2010/main" val="3527932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B06D50BB-8459-E9CD-3E3F-D8A5F1DC4766}"/>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04082"/>
            <a:ext cx="12181523" cy="6973512"/>
          </a:xfrm>
          <a:prstGeom prst="rect">
            <a:avLst/>
          </a:prstGeom>
        </p:spPr>
      </p:pic>
      <p:sp>
        <p:nvSpPr>
          <p:cNvPr id="10" name="TextBox 9">
            <a:extLst>
              <a:ext uri="{FF2B5EF4-FFF2-40B4-BE49-F238E27FC236}">
                <a16:creationId xmlns:a16="http://schemas.microsoft.com/office/drawing/2014/main" xmlns="" id="{D3D2C11F-2B4F-CD62-7512-0E36C197C67D}"/>
              </a:ext>
            </a:extLst>
          </p:cNvPr>
          <p:cNvSpPr txBox="1"/>
          <p:nvPr/>
        </p:nvSpPr>
        <p:spPr>
          <a:xfrm>
            <a:off x="7833947" y="2280303"/>
            <a:ext cx="4032060" cy="3683060"/>
          </a:xfrm>
          <a:prstGeom prst="rect">
            <a:avLst/>
          </a:prstGeom>
          <a:noFill/>
        </p:spPr>
        <p:txBody>
          <a:bodyPr wrap="square">
            <a:spAutoFit/>
          </a:bodyPr>
          <a:lstStyle/>
          <a:p>
            <a:pPr marL="355600" indent="-342900">
              <a:lnSpc>
                <a:spcPts val="2305"/>
              </a:lnSpc>
              <a:spcBef>
                <a:spcPts val="105"/>
              </a:spcBef>
              <a:buFont typeface="Arial" pitchFamily="34" charset="0"/>
              <a:buChar char="•"/>
            </a:pPr>
            <a:r>
              <a:rPr lang="en-US" sz="2000" b="1" spc="-5" dirty="0">
                <a:solidFill>
                  <a:schemeClr val="bg1"/>
                </a:solidFill>
                <a:latin typeface="+mj-lt"/>
                <a:cs typeface="Carlito"/>
              </a:rPr>
              <a:t>This </a:t>
            </a:r>
            <a:r>
              <a:rPr lang="en-US" sz="2000" b="1" dirty="0">
                <a:solidFill>
                  <a:schemeClr val="bg1"/>
                </a:solidFill>
                <a:latin typeface="+mj-lt"/>
                <a:cs typeface="Carlito"/>
              </a:rPr>
              <a:t>query </a:t>
            </a:r>
            <a:r>
              <a:rPr lang="en-US" sz="2000" b="1" spc="-5" dirty="0">
                <a:solidFill>
                  <a:schemeClr val="bg1"/>
                </a:solidFill>
                <a:latin typeface="+mj-lt"/>
                <a:cs typeface="Carlito"/>
              </a:rPr>
              <a:t>returns </a:t>
            </a:r>
            <a:r>
              <a:rPr lang="en-US" sz="2000" b="1" dirty="0">
                <a:solidFill>
                  <a:schemeClr val="bg1"/>
                </a:solidFill>
                <a:latin typeface="+mj-lt"/>
                <a:cs typeface="Carlito"/>
              </a:rPr>
              <a:t>a </a:t>
            </a:r>
            <a:r>
              <a:rPr lang="en-US" sz="2000" b="1" spc="-15" dirty="0">
                <a:solidFill>
                  <a:schemeClr val="bg1"/>
                </a:solidFill>
                <a:latin typeface="+mj-lt"/>
                <a:cs typeface="Carlito"/>
              </a:rPr>
              <a:t>count </a:t>
            </a:r>
            <a:r>
              <a:rPr lang="en-US" sz="2000" b="1" spc="-5" dirty="0">
                <a:solidFill>
                  <a:schemeClr val="bg1"/>
                </a:solidFill>
                <a:latin typeface="+mj-lt"/>
                <a:cs typeface="Carlito"/>
              </a:rPr>
              <a:t>of</a:t>
            </a:r>
            <a:r>
              <a:rPr lang="en-US" sz="2000" b="1" spc="-140" dirty="0">
                <a:solidFill>
                  <a:schemeClr val="bg1"/>
                </a:solidFill>
                <a:latin typeface="+mj-lt"/>
                <a:cs typeface="Carlito"/>
              </a:rPr>
              <a:t> </a:t>
            </a:r>
            <a:r>
              <a:rPr lang="en-US" sz="2000" b="1" dirty="0">
                <a:solidFill>
                  <a:schemeClr val="bg1"/>
                </a:solidFill>
                <a:latin typeface="+mj-lt"/>
                <a:cs typeface="Carlito"/>
              </a:rPr>
              <a:t>each </a:t>
            </a:r>
            <a:r>
              <a:rPr lang="en-US" sz="2000" b="1" spc="-5" dirty="0">
                <a:solidFill>
                  <a:schemeClr val="bg1"/>
                </a:solidFill>
                <a:latin typeface="+mj-lt"/>
                <a:cs typeface="Carlito"/>
              </a:rPr>
              <a:t>mission</a:t>
            </a:r>
            <a:r>
              <a:rPr lang="en-US" sz="2000" b="1" spc="-10" dirty="0">
                <a:solidFill>
                  <a:schemeClr val="bg1"/>
                </a:solidFill>
                <a:latin typeface="+mj-lt"/>
                <a:cs typeface="Carlito"/>
              </a:rPr>
              <a:t> </a:t>
            </a:r>
            <a:r>
              <a:rPr lang="en-US" sz="2000" b="1" spc="-15" dirty="0">
                <a:solidFill>
                  <a:schemeClr val="bg1"/>
                </a:solidFill>
                <a:latin typeface="+mj-lt"/>
                <a:cs typeface="Carlito"/>
              </a:rPr>
              <a:t>outcome.</a:t>
            </a:r>
          </a:p>
          <a:p>
            <a:pPr marL="355600" indent="-342900">
              <a:lnSpc>
                <a:spcPts val="2305"/>
              </a:lnSpc>
              <a:spcBef>
                <a:spcPts val="105"/>
              </a:spcBef>
              <a:buFont typeface="Arial" pitchFamily="34" charset="0"/>
              <a:buChar char="•"/>
            </a:pPr>
            <a:r>
              <a:rPr lang="en-US" sz="2000" b="1" dirty="0" err="1">
                <a:solidFill>
                  <a:schemeClr val="bg1"/>
                </a:solidFill>
                <a:latin typeface="+mj-lt"/>
                <a:cs typeface="Carlito"/>
              </a:rPr>
              <a:t>SpaceX</a:t>
            </a:r>
            <a:r>
              <a:rPr lang="en-US" sz="2000" b="1" dirty="0">
                <a:solidFill>
                  <a:schemeClr val="bg1"/>
                </a:solidFill>
                <a:latin typeface="+mj-lt"/>
                <a:cs typeface="Carlito"/>
              </a:rPr>
              <a:t> </a:t>
            </a:r>
            <a:r>
              <a:rPr lang="en-US" sz="2000" b="1" spc="-5" dirty="0">
                <a:solidFill>
                  <a:schemeClr val="bg1"/>
                </a:solidFill>
                <a:latin typeface="+mj-lt"/>
                <a:cs typeface="Carlito"/>
              </a:rPr>
              <a:t>appears </a:t>
            </a:r>
            <a:r>
              <a:rPr lang="en-US" sz="2000" b="1" spc="-20" dirty="0">
                <a:solidFill>
                  <a:schemeClr val="bg1"/>
                </a:solidFill>
                <a:latin typeface="+mj-lt"/>
                <a:cs typeface="Carlito"/>
              </a:rPr>
              <a:t>to </a:t>
            </a:r>
            <a:r>
              <a:rPr lang="en-US" sz="2000" b="1" spc="-5" dirty="0">
                <a:solidFill>
                  <a:schemeClr val="bg1"/>
                </a:solidFill>
                <a:latin typeface="+mj-lt"/>
                <a:cs typeface="Carlito"/>
              </a:rPr>
              <a:t>achieve </a:t>
            </a:r>
            <a:r>
              <a:rPr lang="en-US" sz="2000" b="1" dirty="0">
                <a:solidFill>
                  <a:schemeClr val="bg1"/>
                </a:solidFill>
                <a:latin typeface="+mj-lt"/>
                <a:cs typeface="Carlito"/>
              </a:rPr>
              <a:t>its  </a:t>
            </a:r>
            <a:r>
              <a:rPr lang="en-US" sz="2000" b="1" spc="-5" dirty="0">
                <a:solidFill>
                  <a:schemeClr val="bg1"/>
                </a:solidFill>
                <a:latin typeface="+mj-lt"/>
                <a:cs typeface="Carlito"/>
              </a:rPr>
              <a:t>mission </a:t>
            </a:r>
            <a:r>
              <a:rPr lang="en-US" sz="2000" b="1" spc="-20" dirty="0">
                <a:solidFill>
                  <a:schemeClr val="bg1"/>
                </a:solidFill>
                <a:latin typeface="+mj-lt"/>
                <a:cs typeface="Carlito"/>
              </a:rPr>
              <a:t>outcome </a:t>
            </a:r>
            <a:r>
              <a:rPr lang="en-US" sz="2000" b="1" spc="-5" dirty="0">
                <a:solidFill>
                  <a:schemeClr val="bg1"/>
                </a:solidFill>
                <a:latin typeface="+mj-lt"/>
                <a:cs typeface="Carlito"/>
              </a:rPr>
              <a:t>nearly </a:t>
            </a:r>
            <a:r>
              <a:rPr lang="en-US" sz="2000" b="1" dirty="0">
                <a:solidFill>
                  <a:schemeClr val="bg1"/>
                </a:solidFill>
                <a:latin typeface="+mj-lt"/>
                <a:cs typeface="Carlito"/>
              </a:rPr>
              <a:t>98% </a:t>
            </a:r>
            <a:r>
              <a:rPr lang="en-US" sz="2000" b="1" spc="-5" dirty="0">
                <a:solidFill>
                  <a:schemeClr val="bg1"/>
                </a:solidFill>
                <a:latin typeface="+mj-lt"/>
                <a:cs typeface="Carlito"/>
              </a:rPr>
              <a:t>of</a:t>
            </a:r>
            <a:r>
              <a:rPr lang="en-US" sz="2000" b="1" spc="-100" dirty="0">
                <a:solidFill>
                  <a:schemeClr val="bg1"/>
                </a:solidFill>
                <a:latin typeface="+mj-lt"/>
                <a:cs typeface="Carlito"/>
              </a:rPr>
              <a:t> </a:t>
            </a:r>
            <a:r>
              <a:rPr lang="en-US" sz="2000" b="1" dirty="0">
                <a:solidFill>
                  <a:schemeClr val="bg1"/>
                </a:solidFill>
                <a:latin typeface="+mj-lt"/>
                <a:cs typeface="Carlito"/>
              </a:rPr>
              <a:t>the </a:t>
            </a:r>
            <a:r>
              <a:rPr lang="en-US" sz="2000" b="1" spc="-5" dirty="0">
                <a:solidFill>
                  <a:schemeClr val="bg1"/>
                </a:solidFill>
                <a:latin typeface="+mj-lt"/>
                <a:cs typeface="Carlito"/>
              </a:rPr>
              <a:t>time. </a:t>
            </a:r>
            <a:endParaRPr lang="en-US" sz="2000" b="1" spc="-5" dirty="0" smtClean="0">
              <a:solidFill>
                <a:schemeClr val="bg1"/>
              </a:solidFill>
              <a:latin typeface="+mj-lt"/>
              <a:cs typeface="Carlito"/>
            </a:endParaRPr>
          </a:p>
          <a:p>
            <a:pPr marL="355600" indent="-342900">
              <a:lnSpc>
                <a:spcPts val="2305"/>
              </a:lnSpc>
              <a:spcBef>
                <a:spcPts val="105"/>
              </a:spcBef>
              <a:buFont typeface="Arial" pitchFamily="34" charset="0"/>
              <a:buChar char="•"/>
            </a:pPr>
            <a:endParaRPr lang="en-US" sz="2000" b="1" spc="-5" dirty="0">
              <a:solidFill>
                <a:schemeClr val="bg1"/>
              </a:solidFill>
              <a:latin typeface="+mj-lt"/>
              <a:cs typeface="Carlito"/>
            </a:endParaRPr>
          </a:p>
          <a:p>
            <a:pPr marL="355600" indent="-342900">
              <a:lnSpc>
                <a:spcPts val="2305"/>
              </a:lnSpc>
              <a:spcBef>
                <a:spcPts val="105"/>
              </a:spcBef>
              <a:buFont typeface="Arial" pitchFamily="34" charset="0"/>
              <a:buChar char="•"/>
            </a:pPr>
            <a:r>
              <a:rPr lang="en-US" sz="2000" b="1" spc="-5" dirty="0">
                <a:solidFill>
                  <a:schemeClr val="bg1"/>
                </a:solidFill>
                <a:latin typeface="+mj-lt"/>
                <a:cs typeface="Carlito"/>
              </a:rPr>
              <a:t>This </a:t>
            </a:r>
            <a:r>
              <a:rPr lang="en-US" sz="2000" b="1" dirty="0">
                <a:solidFill>
                  <a:schemeClr val="bg1"/>
                </a:solidFill>
                <a:latin typeface="+mj-lt"/>
                <a:cs typeface="Carlito"/>
              </a:rPr>
              <a:t>means </a:t>
            </a:r>
            <a:r>
              <a:rPr lang="en-US" sz="2000" b="1" spc="-5" dirty="0">
                <a:solidFill>
                  <a:schemeClr val="bg1"/>
                </a:solidFill>
                <a:latin typeface="+mj-lt"/>
                <a:cs typeface="Carlito"/>
              </a:rPr>
              <a:t>that </a:t>
            </a:r>
            <a:r>
              <a:rPr lang="en-US" sz="2000" b="1" spc="-20" dirty="0">
                <a:solidFill>
                  <a:schemeClr val="bg1"/>
                </a:solidFill>
                <a:latin typeface="+mj-lt"/>
                <a:cs typeface="Carlito"/>
              </a:rPr>
              <a:t>most </a:t>
            </a:r>
            <a:r>
              <a:rPr lang="en-US" sz="2000" b="1" dirty="0">
                <a:solidFill>
                  <a:schemeClr val="bg1"/>
                </a:solidFill>
                <a:latin typeface="+mj-lt"/>
                <a:cs typeface="Carlito"/>
              </a:rPr>
              <a:t>of the</a:t>
            </a:r>
            <a:r>
              <a:rPr lang="en-US" sz="2000" b="1" spc="-85" dirty="0">
                <a:solidFill>
                  <a:schemeClr val="bg1"/>
                </a:solidFill>
                <a:latin typeface="+mj-lt"/>
                <a:cs typeface="Carlito"/>
              </a:rPr>
              <a:t> </a:t>
            </a:r>
            <a:r>
              <a:rPr lang="en-US" sz="2000" b="1" spc="-5" dirty="0">
                <a:solidFill>
                  <a:schemeClr val="bg1"/>
                </a:solidFill>
                <a:latin typeface="+mj-lt"/>
                <a:cs typeface="Carlito"/>
              </a:rPr>
              <a:t>landing</a:t>
            </a:r>
            <a:r>
              <a:rPr lang="en-US" sz="2000" b="1" dirty="0">
                <a:solidFill>
                  <a:schemeClr val="bg1"/>
                </a:solidFill>
                <a:latin typeface="+mj-lt"/>
                <a:cs typeface="Carlito"/>
              </a:rPr>
              <a:t> </a:t>
            </a:r>
            <a:r>
              <a:rPr lang="en-US" sz="2000" b="1" spc="-20" dirty="0">
                <a:solidFill>
                  <a:schemeClr val="bg1"/>
                </a:solidFill>
                <a:latin typeface="+mj-lt"/>
                <a:cs typeface="Carlito"/>
              </a:rPr>
              <a:t>failures are</a:t>
            </a:r>
            <a:r>
              <a:rPr lang="en-US" sz="2000" b="1" spc="40" dirty="0">
                <a:solidFill>
                  <a:schemeClr val="bg1"/>
                </a:solidFill>
                <a:latin typeface="+mj-lt"/>
                <a:cs typeface="Carlito"/>
              </a:rPr>
              <a:t> </a:t>
            </a:r>
            <a:r>
              <a:rPr lang="en-US" sz="2000" b="1" spc="-5" dirty="0">
                <a:solidFill>
                  <a:schemeClr val="bg1"/>
                </a:solidFill>
                <a:latin typeface="+mj-lt"/>
                <a:cs typeface="Carlito"/>
              </a:rPr>
              <a:t>intended.</a:t>
            </a:r>
            <a:r>
              <a:rPr lang="en-US" sz="2000" b="1" dirty="0">
                <a:solidFill>
                  <a:schemeClr val="bg1"/>
                </a:solidFill>
                <a:latin typeface="+mj-lt"/>
                <a:cs typeface="Carlito"/>
              </a:rPr>
              <a:t> </a:t>
            </a:r>
          </a:p>
          <a:p>
            <a:pPr marL="355600" indent="-342900">
              <a:lnSpc>
                <a:spcPts val="2305"/>
              </a:lnSpc>
              <a:spcBef>
                <a:spcPts val="105"/>
              </a:spcBef>
              <a:buFont typeface="Arial" pitchFamily="34" charset="0"/>
              <a:buChar char="•"/>
            </a:pPr>
            <a:r>
              <a:rPr lang="en-US" sz="2000" b="1" spc="-40" dirty="0">
                <a:solidFill>
                  <a:schemeClr val="bg1"/>
                </a:solidFill>
                <a:latin typeface="+mj-lt"/>
                <a:cs typeface="Carlito"/>
              </a:rPr>
              <a:t>Interestingly, </a:t>
            </a:r>
            <a:r>
              <a:rPr lang="en-US" sz="2000" b="1" spc="-5" dirty="0">
                <a:solidFill>
                  <a:schemeClr val="bg1"/>
                </a:solidFill>
                <a:latin typeface="+mj-lt"/>
                <a:cs typeface="Carlito"/>
              </a:rPr>
              <a:t>one </a:t>
            </a:r>
            <a:r>
              <a:rPr lang="en-US" sz="2000" b="1" dirty="0">
                <a:solidFill>
                  <a:schemeClr val="bg1"/>
                </a:solidFill>
                <a:latin typeface="+mj-lt"/>
                <a:cs typeface="Carlito"/>
              </a:rPr>
              <a:t>launch </a:t>
            </a:r>
            <a:r>
              <a:rPr lang="en-US" sz="2000" b="1" spc="-5" dirty="0">
                <a:solidFill>
                  <a:schemeClr val="bg1"/>
                </a:solidFill>
                <a:latin typeface="+mj-lt"/>
                <a:cs typeface="Carlito"/>
              </a:rPr>
              <a:t>has </a:t>
            </a:r>
            <a:r>
              <a:rPr lang="en-US" sz="2000" b="1" dirty="0">
                <a:solidFill>
                  <a:schemeClr val="bg1"/>
                </a:solidFill>
                <a:latin typeface="+mj-lt"/>
                <a:cs typeface="Carlito"/>
              </a:rPr>
              <a:t>an  unclear </a:t>
            </a:r>
            <a:r>
              <a:rPr lang="en-US" sz="2000" b="1" spc="-10" dirty="0">
                <a:solidFill>
                  <a:schemeClr val="bg1"/>
                </a:solidFill>
                <a:latin typeface="+mj-lt"/>
                <a:cs typeface="Carlito"/>
              </a:rPr>
              <a:t>payload </a:t>
            </a:r>
            <a:r>
              <a:rPr lang="en-US" sz="2000" b="1" spc="-25" dirty="0">
                <a:solidFill>
                  <a:schemeClr val="bg1"/>
                </a:solidFill>
                <a:latin typeface="+mj-lt"/>
                <a:cs typeface="Carlito"/>
              </a:rPr>
              <a:t>status </a:t>
            </a:r>
            <a:r>
              <a:rPr lang="en-US" sz="2000" b="1" dirty="0">
                <a:solidFill>
                  <a:schemeClr val="bg1"/>
                </a:solidFill>
                <a:latin typeface="+mj-lt"/>
                <a:cs typeface="Carlito"/>
              </a:rPr>
              <a:t>and  </a:t>
            </a:r>
            <a:r>
              <a:rPr lang="en-US" sz="2000" b="1" spc="-20" dirty="0">
                <a:solidFill>
                  <a:schemeClr val="bg1"/>
                </a:solidFill>
                <a:latin typeface="+mj-lt"/>
                <a:cs typeface="Carlito"/>
              </a:rPr>
              <a:t>unfortunately </a:t>
            </a:r>
            <a:r>
              <a:rPr lang="en-US" sz="2000" b="1" spc="-5" dirty="0">
                <a:solidFill>
                  <a:schemeClr val="bg1"/>
                </a:solidFill>
                <a:latin typeface="+mj-lt"/>
                <a:cs typeface="Carlito"/>
              </a:rPr>
              <a:t>one </a:t>
            </a:r>
            <a:r>
              <a:rPr lang="en-US" sz="2000" b="1" spc="-20" dirty="0">
                <a:solidFill>
                  <a:schemeClr val="bg1"/>
                </a:solidFill>
                <a:latin typeface="+mj-lt"/>
                <a:cs typeface="Carlito"/>
              </a:rPr>
              <a:t>failed </a:t>
            </a:r>
            <a:r>
              <a:rPr lang="en-US" sz="2000" b="1" spc="-5" dirty="0">
                <a:solidFill>
                  <a:schemeClr val="bg1"/>
                </a:solidFill>
                <a:latin typeface="+mj-lt"/>
                <a:cs typeface="Carlito"/>
              </a:rPr>
              <a:t>in</a:t>
            </a:r>
            <a:r>
              <a:rPr lang="en-US" sz="2000" b="1" spc="-40" dirty="0">
                <a:solidFill>
                  <a:schemeClr val="bg1"/>
                </a:solidFill>
                <a:latin typeface="+mj-lt"/>
                <a:cs typeface="Carlito"/>
              </a:rPr>
              <a:t> </a:t>
            </a:r>
            <a:r>
              <a:rPr lang="en-US" sz="2000" b="1" spc="-15" dirty="0">
                <a:solidFill>
                  <a:schemeClr val="bg1"/>
                </a:solidFill>
                <a:latin typeface="+mj-lt"/>
                <a:cs typeface="Carlito"/>
              </a:rPr>
              <a:t>flight</a:t>
            </a:r>
            <a:endParaRPr lang="en-IN" sz="2000" b="1" dirty="0">
              <a:solidFill>
                <a:schemeClr val="bg1"/>
              </a:solidFill>
              <a:latin typeface="+mj-lt"/>
            </a:endParaRPr>
          </a:p>
        </p:txBody>
      </p:sp>
      <p:pic>
        <p:nvPicPr>
          <p:cNvPr id="12" name="Picture 11">
            <a:extLst>
              <a:ext uri="{FF2B5EF4-FFF2-40B4-BE49-F238E27FC236}">
                <a16:creationId xmlns:a16="http://schemas.microsoft.com/office/drawing/2014/main" xmlns="" id="{A08CC71C-83D0-B923-953A-528BDA2890A6}"/>
              </a:ext>
            </a:extLst>
          </p:cNvPr>
          <p:cNvPicPr>
            <a:picLocks noChangeAspect="1"/>
          </p:cNvPicPr>
          <p:nvPr/>
        </p:nvPicPr>
        <p:blipFill>
          <a:blip r:embed="rId4"/>
          <a:stretch>
            <a:fillRect/>
          </a:stretch>
        </p:blipFill>
        <p:spPr>
          <a:xfrm>
            <a:off x="923235" y="2280020"/>
            <a:ext cx="6697010" cy="276264"/>
          </a:xfrm>
          <a:prstGeom prst="rect">
            <a:avLst/>
          </a:prstGeom>
        </p:spPr>
      </p:pic>
      <p:pic>
        <p:nvPicPr>
          <p:cNvPr id="14" name="Picture 13">
            <a:extLst>
              <a:ext uri="{FF2B5EF4-FFF2-40B4-BE49-F238E27FC236}">
                <a16:creationId xmlns:a16="http://schemas.microsoft.com/office/drawing/2014/main" xmlns="" id="{2C1B91A4-2865-3A74-35FB-F4D56F78FA0F}"/>
              </a:ext>
            </a:extLst>
          </p:cNvPr>
          <p:cNvPicPr>
            <a:picLocks noChangeAspect="1"/>
          </p:cNvPicPr>
          <p:nvPr/>
        </p:nvPicPr>
        <p:blipFill>
          <a:blip r:embed="rId5"/>
          <a:stretch>
            <a:fillRect/>
          </a:stretch>
        </p:blipFill>
        <p:spPr>
          <a:xfrm>
            <a:off x="2711835" y="3350153"/>
            <a:ext cx="2909379" cy="1640303"/>
          </a:xfrm>
          <a:prstGeom prst="rect">
            <a:avLst/>
          </a:prstGeom>
        </p:spPr>
      </p:pic>
      <p:sp>
        <p:nvSpPr>
          <p:cNvPr id="9" name="TextBox 8"/>
          <p:cNvSpPr txBox="1"/>
          <p:nvPr/>
        </p:nvSpPr>
        <p:spPr>
          <a:xfrm>
            <a:off x="412058" y="532088"/>
            <a:ext cx="12138081" cy="584775"/>
          </a:xfrm>
          <a:prstGeom prst="rect">
            <a:avLst/>
          </a:prstGeom>
          <a:noFill/>
          <a:ln>
            <a:noFill/>
          </a:ln>
        </p:spPr>
        <p:style>
          <a:lnRef idx="1">
            <a:schemeClr val="dk1"/>
          </a:lnRef>
          <a:fillRef idx="1001">
            <a:schemeClr val="lt1"/>
          </a:fillRef>
          <a:effectRef idx="1">
            <a:schemeClr val="dk1"/>
          </a:effectRef>
          <a:fontRef idx="minor">
            <a:schemeClr val="dk1"/>
          </a:fontRef>
        </p:style>
        <p:txBody>
          <a:bodyPr wrap="square" rtlCol="0">
            <a:spAutoFit/>
          </a:bodyPr>
          <a:lstStyle/>
          <a:p>
            <a:r>
              <a:rPr lang="en-US" sz="3200" b="1" dirty="0">
                <a:effectLst>
                  <a:glow rad="63500">
                    <a:schemeClr val="accent3">
                      <a:satMod val="175000"/>
                      <a:alpha val="40000"/>
                    </a:schemeClr>
                  </a:glow>
                </a:effectLst>
                <a:latin typeface="+mj-lt"/>
              </a:rPr>
              <a:t>Total Number of Successful and Failure Mission Outcomes</a:t>
            </a:r>
            <a:endParaRPr lang="en-IN" sz="3200" b="1" dirty="0">
              <a:effectLst>
                <a:glow rad="63500">
                  <a:schemeClr val="accent3">
                    <a:satMod val="175000"/>
                    <a:alpha val="40000"/>
                  </a:schemeClr>
                </a:glow>
              </a:effectLst>
              <a:latin typeface="+mj-lt"/>
            </a:endParaRPr>
          </a:p>
        </p:txBody>
      </p:sp>
      <p:cxnSp>
        <p:nvCxnSpPr>
          <p:cNvPr id="7" name="Straight Connector 6"/>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39099" y="3249937"/>
            <a:ext cx="966931" cy="369332"/>
          </a:xfrm>
          <a:prstGeom prst="rect">
            <a:avLst/>
          </a:prstGeom>
          <a:noFill/>
        </p:spPr>
        <p:txBody>
          <a:bodyPr wrap="none" rtlCol="0">
            <a:spAutoFit/>
          </a:bodyPr>
          <a:lstStyle/>
          <a:p>
            <a:r>
              <a:rPr lang="en-US" b="1" u="sng" dirty="0"/>
              <a:t>Result:</a:t>
            </a:r>
            <a:endParaRPr lang="en-IN" b="1" u="sng" dirty="0"/>
          </a:p>
        </p:txBody>
      </p:sp>
      <p:sp>
        <p:nvSpPr>
          <p:cNvPr id="15" name="TextBox 14"/>
          <p:cNvSpPr txBox="1"/>
          <p:nvPr/>
        </p:nvSpPr>
        <p:spPr>
          <a:xfrm>
            <a:off x="923235" y="1621455"/>
            <a:ext cx="928459" cy="369332"/>
          </a:xfrm>
          <a:prstGeom prst="rect">
            <a:avLst/>
          </a:prstGeom>
          <a:noFill/>
        </p:spPr>
        <p:txBody>
          <a:bodyPr wrap="none" rtlCol="0">
            <a:spAutoFit/>
          </a:bodyPr>
          <a:lstStyle/>
          <a:p>
            <a:r>
              <a:rPr lang="en-US" b="1" u="sng" dirty="0"/>
              <a:t>Query:</a:t>
            </a:r>
            <a:endParaRPr lang="en-IN" b="1" u="sng" dirty="0"/>
          </a:p>
        </p:txBody>
      </p:sp>
    </p:spTree>
    <p:extLst>
      <p:ext uri="{BB962C8B-B14F-4D97-AF65-F5344CB8AC3E}">
        <p14:creationId xmlns:p14="http://schemas.microsoft.com/office/powerpoint/2010/main" val="1792250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rocket coming out of the clouds&#10;&#10;Description automatically generated">
            <a:extLst>
              <a:ext uri="{FF2B5EF4-FFF2-40B4-BE49-F238E27FC236}">
                <a16:creationId xmlns:a16="http://schemas.microsoft.com/office/drawing/2014/main" xmlns="" id="{29A4F083-CFE0-A656-5D21-F346BBCE5078}"/>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31292" y="615434"/>
            <a:ext cx="8084264" cy="646331"/>
          </a:xfrm>
          <a:prstGeom prst="rect">
            <a:avLst/>
          </a:prstGeom>
        </p:spPr>
        <p:txBody>
          <a:bodyPr wrap="none">
            <a:spAutoFit/>
          </a:bodyPr>
          <a:lstStyle/>
          <a:p>
            <a:r>
              <a:rPr lang="en-IN" sz="3600" b="1" dirty="0">
                <a:effectLst>
                  <a:glow rad="63500">
                    <a:schemeClr val="accent3">
                      <a:satMod val="175000"/>
                      <a:alpha val="40000"/>
                    </a:schemeClr>
                  </a:glow>
                </a:effectLst>
                <a:latin typeface="+mj-lt"/>
              </a:rPr>
              <a:t>Boosters Carried Maximum Payload</a:t>
            </a:r>
          </a:p>
        </p:txBody>
      </p:sp>
      <p:pic>
        <p:nvPicPr>
          <p:cNvPr id="5" name="Picture 4">
            <a:extLst>
              <a:ext uri="{FF2B5EF4-FFF2-40B4-BE49-F238E27FC236}">
                <a16:creationId xmlns:a16="http://schemas.microsoft.com/office/drawing/2014/main" xmlns="" id="{1CD80933-BD74-4ADE-F4EB-EC48BF226B4C}"/>
              </a:ext>
            </a:extLst>
          </p:cNvPr>
          <p:cNvPicPr>
            <a:picLocks noChangeAspect="1"/>
          </p:cNvPicPr>
          <p:nvPr/>
        </p:nvPicPr>
        <p:blipFill>
          <a:blip r:embed="rId4"/>
          <a:stretch>
            <a:fillRect/>
          </a:stretch>
        </p:blipFill>
        <p:spPr>
          <a:xfrm>
            <a:off x="722839" y="2291840"/>
            <a:ext cx="9955014" cy="304843"/>
          </a:xfrm>
          <a:prstGeom prst="rect">
            <a:avLst/>
          </a:prstGeom>
        </p:spPr>
      </p:pic>
      <p:pic>
        <p:nvPicPr>
          <p:cNvPr id="6" name="Picture 5">
            <a:extLst>
              <a:ext uri="{FF2B5EF4-FFF2-40B4-BE49-F238E27FC236}">
                <a16:creationId xmlns:a16="http://schemas.microsoft.com/office/drawing/2014/main" xmlns="" id="{CC84E7CB-4AFA-F352-3739-44CEDA79BC00}"/>
              </a:ext>
            </a:extLst>
          </p:cNvPr>
          <p:cNvPicPr>
            <a:picLocks noChangeAspect="1"/>
          </p:cNvPicPr>
          <p:nvPr/>
        </p:nvPicPr>
        <p:blipFill>
          <a:blip r:embed="rId5"/>
          <a:stretch>
            <a:fillRect/>
          </a:stretch>
        </p:blipFill>
        <p:spPr>
          <a:xfrm>
            <a:off x="4740335" y="2831121"/>
            <a:ext cx="1026216" cy="3680993"/>
          </a:xfrm>
          <a:prstGeom prst="rect">
            <a:avLst/>
          </a:prstGeom>
        </p:spPr>
      </p:pic>
      <p:sp>
        <p:nvSpPr>
          <p:cNvPr id="7" name="Rectangle 6"/>
          <p:cNvSpPr/>
          <p:nvPr/>
        </p:nvSpPr>
        <p:spPr>
          <a:xfrm>
            <a:off x="722839" y="1635342"/>
            <a:ext cx="928459" cy="369332"/>
          </a:xfrm>
          <a:prstGeom prst="rect">
            <a:avLst/>
          </a:prstGeom>
        </p:spPr>
        <p:txBody>
          <a:bodyPr wrap="none">
            <a:spAutoFit/>
          </a:bodyPr>
          <a:lstStyle/>
          <a:p>
            <a:r>
              <a:rPr lang="en-US" b="1" u="sng" dirty="0"/>
              <a:t>Query:</a:t>
            </a:r>
            <a:endParaRPr lang="en-IN" b="1" u="sng" dirty="0"/>
          </a:p>
        </p:txBody>
      </p:sp>
      <p:sp>
        <p:nvSpPr>
          <p:cNvPr id="8" name="Rectangle 7"/>
          <p:cNvSpPr/>
          <p:nvPr/>
        </p:nvSpPr>
        <p:spPr>
          <a:xfrm>
            <a:off x="722839" y="2848678"/>
            <a:ext cx="966931" cy="369332"/>
          </a:xfrm>
          <a:prstGeom prst="rect">
            <a:avLst/>
          </a:prstGeom>
        </p:spPr>
        <p:txBody>
          <a:bodyPr wrap="none">
            <a:spAutoFit/>
          </a:bodyPr>
          <a:lstStyle/>
          <a:p>
            <a:r>
              <a:rPr lang="en-US" b="1" u="sng" dirty="0"/>
              <a:t>Result:</a:t>
            </a:r>
            <a:endParaRPr lang="en-IN" b="1" u="sng" dirty="0"/>
          </a:p>
        </p:txBody>
      </p:sp>
      <p:sp>
        <p:nvSpPr>
          <p:cNvPr id="9" name="Rectangle 8"/>
          <p:cNvSpPr/>
          <p:nvPr/>
        </p:nvSpPr>
        <p:spPr>
          <a:xfrm>
            <a:off x="6981090" y="3033344"/>
            <a:ext cx="4774223" cy="3170099"/>
          </a:xfrm>
          <a:prstGeom prst="rect">
            <a:avLst/>
          </a:prstGeom>
        </p:spPr>
        <p:txBody>
          <a:bodyPr wrap="square">
            <a:spAutoFit/>
          </a:bodyPr>
          <a:lstStyle/>
          <a:p>
            <a:pPr marL="285750" indent="-285750">
              <a:buFont typeface="Arial" pitchFamily="34" charset="0"/>
              <a:buChar char="•"/>
            </a:pPr>
            <a:r>
              <a:rPr lang="en-GB" sz="2000" b="1" dirty="0">
                <a:solidFill>
                  <a:schemeClr val="bg1"/>
                </a:solidFill>
                <a:latin typeface="+mj-lt"/>
              </a:rPr>
              <a:t>A </a:t>
            </a:r>
            <a:r>
              <a:rPr lang="en-GB" sz="2000" b="1" dirty="0" err="1">
                <a:solidFill>
                  <a:schemeClr val="bg1"/>
                </a:solidFill>
                <a:latin typeface="+mj-lt"/>
              </a:rPr>
              <a:t>subquery</a:t>
            </a:r>
            <a:r>
              <a:rPr lang="en-GB" sz="2000" b="1" dirty="0">
                <a:solidFill>
                  <a:schemeClr val="bg1"/>
                </a:solidFill>
                <a:latin typeface="+mj-lt"/>
              </a:rPr>
              <a:t> is used here. </a:t>
            </a:r>
            <a:endParaRPr lang="en-GB" sz="2000" b="1" dirty="0" smtClean="0">
              <a:solidFill>
                <a:schemeClr val="bg1"/>
              </a:solidFill>
              <a:latin typeface="+mj-lt"/>
            </a:endParaRPr>
          </a:p>
          <a:p>
            <a:pPr marL="285750" indent="-285750">
              <a:buFont typeface="Arial" pitchFamily="34" charset="0"/>
              <a:buChar char="•"/>
            </a:pPr>
            <a:endParaRPr lang="en-GB" sz="2000" b="1" dirty="0">
              <a:solidFill>
                <a:schemeClr val="bg1"/>
              </a:solidFill>
              <a:latin typeface="+mj-lt"/>
            </a:endParaRPr>
          </a:p>
          <a:p>
            <a:pPr marL="285750" indent="-285750">
              <a:buFont typeface="Arial" pitchFamily="34" charset="0"/>
              <a:buChar char="•"/>
            </a:pPr>
            <a:r>
              <a:rPr lang="en-GB" sz="2000" b="1" dirty="0">
                <a:solidFill>
                  <a:schemeClr val="bg1"/>
                </a:solidFill>
                <a:latin typeface="+mj-lt"/>
              </a:rPr>
              <a:t>The SELECT statement within the brackets finds the maximum payload, and this value is used in the WHERE condition. </a:t>
            </a:r>
            <a:endParaRPr lang="en-GB" sz="2000" b="1" dirty="0" smtClean="0">
              <a:solidFill>
                <a:schemeClr val="bg1"/>
              </a:solidFill>
              <a:latin typeface="+mj-lt"/>
            </a:endParaRPr>
          </a:p>
          <a:p>
            <a:pPr marL="285750" indent="-285750">
              <a:buFont typeface="Arial" pitchFamily="34" charset="0"/>
              <a:buChar char="•"/>
            </a:pPr>
            <a:endParaRPr lang="en-GB" sz="2000" b="1" dirty="0">
              <a:solidFill>
                <a:schemeClr val="bg1"/>
              </a:solidFill>
              <a:latin typeface="+mj-lt"/>
            </a:endParaRPr>
          </a:p>
          <a:p>
            <a:pPr marL="285750" indent="-285750">
              <a:buFont typeface="Arial" pitchFamily="34" charset="0"/>
              <a:buChar char="•"/>
            </a:pPr>
            <a:r>
              <a:rPr lang="en-GB" sz="2000" b="1" dirty="0">
                <a:solidFill>
                  <a:schemeClr val="bg1"/>
                </a:solidFill>
                <a:latin typeface="+mj-lt"/>
              </a:rPr>
              <a:t>The DISTINCT keyword is then used to retrieve only distinct /unique booster versions. </a:t>
            </a:r>
          </a:p>
        </p:txBody>
      </p:sp>
    </p:spTree>
    <p:extLst>
      <p:ext uri="{BB962C8B-B14F-4D97-AF65-F5344CB8AC3E}">
        <p14:creationId xmlns:p14="http://schemas.microsoft.com/office/powerpoint/2010/main" val="848450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rocket coming out of the clouds&#10;&#10;Description automatically generated">
            <a:extLst>
              <a:ext uri="{FF2B5EF4-FFF2-40B4-BE49-F238E27FC236}">
                <a16:creationId xmlns:a16="http://schemas.microsoft.com/office/drawing/2014/main" xmlns="" id="{C8583CE5-B427-81F0-9841-EA9B817FA07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46053" y="523605"/>
            <a:ext cx="5484194" cy="707886"/>
          </a:xfrm>
          <a:prstGeom prst="rect">
            <a:avLst/>
          </a:prstGeom>
        </p:spPr>
        <p:txBody>
          <a:bodyPr wrap="none">
            <a:spAutoFit/>
          </a:bodyPr>
          <a:lstStyle/>
          <a:p>
            <a:r>
              <a:rPr lang="en-US" sz="4000" b="1" dirty="0">
                <a:effectLst>
                  <a:glow rad="63500">
                    <a:schemeClr val="accent3">
                      <a:satMod val="175000"/>
                      <a:alpha val="40000"/>
                    </a:schemeClr>
                  </a:glow>
                </a:effectLst>
                <a:latin typeface="+mj-lt"/>
              </a:rPr>
              <a:t>2015 Launch Records</a:t>
            </a:r>
          </a:p>
        </p:txBody>
      </p:sp>
      <p:pic>
        <p:nvPicPr>
          <p:cNvPr id="5" name="Picture 4">
            <a:extLst>
              <a:ext uri="{FF2B5EF4-FFF2-40B4-BE49-F238E27FC236}">
                <a16:creationId xmlns:a16="http://schemas.microsoft.com/office/drawing/2014/main" xmlns="" id="{5206ADF2-4B74-2B35-5F26-96E7E812D140}"/>
              </a:ext>
            </a:extLst>
          </p:cNvPr>
          <p:cNvPicPr>
            <a:picLocks noChangeAspect="1"/>
          </p:cNvPicPr>
          <p:nvPr/>
        </p:nvPicPr>
        <p:blipFill>
          <a:blip r:embed="rId4"/>
          <a:stretch>
            <a:fillRect/>
          </a:stretch>
        </p:blipFill>
        <p:spPr>
          <a:xfrm>
            <a:off x="816371" y="2276100"/>
            <a:ext cx="7738544" cy="478125"/>
          </a:xfrm>
          <a:prstGeom prst="rect">
            <a:avLst/>
          </a:prstGeom>
        </p:spPr>
      </p:pic>
      <p:pic>
        <p:nvPicPr>
          <p:cNvPr id="6" name="Picture 5">
            <a:extLst>
              <a:ext uri="{FF2B5EF4-FFF2-40B4-BE49-F238E27FC236}">
                <a16:creationId xmlns:a16="http://schemas.microsoft.com/office/drawing/2014/main" xmlns="" id="{2DC814BB-9955-7FC0-9309-B622929DC470}"/>
              </a:ext>
            </a:extLst>
          </p:cNvPr>
          <p:cNvPicPr>
            <a:picLocks noChangeAspect="1"/>
          </p:cNvPicPr>
          <p:nvPr/>
        </p:nvPicPr>
        <p:blipFill>
          <a:blip r:embed="rId5"/>
          <a:stretch>
            <a:fillRect/>
          </a:stretch>
        </p:blipFill>
        <p:spPr>
          <a:xfrm>
            <a:off x="2463176" y="3740407"/>
            <a:ext cx="4467849" cy="1019317"/>
          </a:xfrm>
          <a:prstGeom prst="rect">
            <a:avLst/>
          </a:prstGeom>
        </p:spPr>
      </p:pic>
      <p:sp>
        <p:nvSpPr>
          <p:cNvPr id="7" name="Rectangle 6"/>
          <p:cNvSpPr/>
          <p:nvPr/>
        </p:nvSpPr>
        <p:spPr>
          <a:xfrm>
            <a:off x="7156133" y="2754225"/>
            <a:ext cx="5025390" cy="4401205"/>
          </a:xfrm>
          <a:prstGeom prst="rect">
            <a:avLst/>
          </a:prstGeom>
        </p:spPr>
        <p:txBody>
          <a:bodyPr wrap="square">
            <a:spAutoFit/>
          </a:bodyPr>
          <a:lstStyle/>
          <a:p>
            <a:pPr marL="298450" marR="5080" indent="-285750">
              <a:lnSpc>
                <a:spcPct val="90000"/>
              </a:lnSpc>
              <a:spcBef>
                <a:spcPts val="340"/>
              </a:spcBef>
              <a:buFont typeface="Arial" pitchFamily="34" charset="0"/>
              <a:buChar char="•"/>
            </a:pPr>
            <a:r>
              <a:rPr lang="en-US" sz="2000" b="1" spc="-5" dirty="0">
                <a:solidFill>
                  <a:schemeClr val="bg1"/>
                </a:solidFill>
                <a:latin typeface="+mj-lt"/>
                <a:cs typeface="Carlito"/>
              </a:rPr>
              <a:t>This </a:t>
            </a:r>
            <a:r>
              <a:rPr lang="en-US" sz="2000" b="1" dirty="0">
                <a:solidFill>
                  <a:schemeClr val="bg1"/>
                </a:solidFill>
                <a:latin typeface="+mj-lt"/>
                <a:cs typeface="Carlito"/>
              </a:rPr>
              <a:t>query </a:t>
            </a:r>
            <a:r>
              <a:rPr lang="en-US" sz="2000" b="1" spc="-5" dirty="0">
                <a:solidFill>
                  <a:schemeClr val="bg1"/>
                </a:solidFill>
                <a:latin typeface="+mj-lt"/>
                <a:cs typeface="Carlito"/>
              </a:rPr>
              <a:t>returns </a:t>
            </a:r>
            <a:r>
              <a:rPr lang="en-US" sz="2000" b="1" dirty="0">
                <a:solidFill>
                  <a:schemeClr val="bg1"/>
                </a:solidFill>
                <a:latin typeface="+mj-lt"/>
                <a:cs typeface="Carlito"/>
              </a:rPr>
              <a:t>the </a:t>
            </a:r>
            <a:r>
              <a:rPr lang="en-US" sz="2000" b="1" spc="-5" dirty="0">
                <a:solidFill>
                  <a:schemeClr val="bg1"/>
                </a:solidFill>
                <a:latin typeface="+mj-lt"/>
                <a:cs typeface="Carlito"/>
              </a:rPr>
              <a:t>Month,</a:t>
            </a:r>
            <a:r>
              <a:rPr lang="en-US" sz="2000" b="1" spc="-145" dirty="0">
                <a:solidFill>
                  <a:schemeClr val="bg1"/>
                </a:solidFill>
                <a:latin typeface="+mj-lt"/>
                <a:cs typeface="Carlito"/>
              </a:rPr>
              <a:t> </a:t>
            </a:r>
            <a:r>
              <a:rPr lang="en-US" sz="2000" b="1" spc="-5" dirty="0">
                <a:solidFill>
                  <a:schemeClr val="bg1"/>
                </a:solidFill>
                <a:latin typeface="+mj-lt"/>
                <a:cs typeface="Carlito"/>
              </a:rPr>
              <a:t>Landing  </a:t>
            </a:r>
            <a:r>
              <a:rPr lang="en-US" sz="2000" b="1" spc="-10" dirty="0">
                <a:solidFill>
                  <a:schemeClr val="bg1"/>
                </a:solidFill>
                <a:latin typeface="+mj-lt"/>
                <a:cs typeface="Carlito"/>
              </a:rPr>
              <a:t>Outcome, Booster </a:t>
            </a:r>
            <a:r>
              <a:rPr lang="en-US" sz="2000" b="1" spc="-40" dirty="0">
                <a:solidFill>
                  <a:schemeClr val="bg1"/>
                </a:solidFill>
                <a:latin typeface="+mj-lt"/>
                <a:cs typeface="Carlito"/>
              </a:rPr>
              <a:t>Version, </a:t>
            </a:r>
            <a:r>
              <a:rPr lang="en-US" sz="2000" b="1" spc="-25" dirty="0">
                <a:solidFill>
                  <a:schemeClr val="bg1"/>
                </a:solidFill>
                <a:latin typeface="+mj-lt"/>
                <a:cs typeface="Carlito"/>
              </a:rPr>
              <a:t>Payload  </a:t>
            </a:r>
            <a:r>
              <a:rPr lang="en-US" sz="2000" b="1" dirty="0">
                <a:solidFill>
                  <a:schemeClr val="bg1"/>
                </a:solidFill>
                <a:latin typeface="+mj-lt"/>
                <a:cs typeface="Carlito"/>
              </a:rPr>
              <a:t>Mass </a:t>
            </a:r>
            <a:r>
              <a:rPr lang="en-US" sz="2000" b="1" spc="-5" dirty="0">
                <a:solidFill>
                  <a:schemeClr val="bg1"/>
                </a:solidFill>
                <a:latin typeface="+mj-lt"/>
                <a:cs typeface="Carlito"/>
              </a:rPr>
              <a:t>(kg), </a:t>
            </a:r>
            <a:r>
              <a:rPr lang="en-US" sz="2000" b="1" dirty="0">
                <a:solidFill>
                  <a:schemeClr val="bg1"/>
                </a:solidFill>
                <a:latin typeface="+mj-lt"/>
                <a:cs typeface="Carlito"/>
              </a:rPr>
              <a:t>and </a:t>
            </a:r>
            <a:r>
              <a:rPr lang="en-US" sz="2000" b="1" spc="-5" dirty="0">
                <a:solidFill>
                  <a:schemeClr val="bg1"/>
                </a:solidFill>
                <a:latin typeface="+mj-lt"/>
                <a:cs typeface="Carlito"/>
              </a:rPr>
              <a:t>Launch </a:t>
            </a:r>
            <a:r>
              <a:rPr lang="en-US" sz="2000" b="1" spc="-20" dirty="0">
                <a:solidFill>
                  <a:schemeClr val="bg1"/>
                </a:solidFill>
                <a:latin typeface="+mj-lt"/>
                <a:cs typeface="Carlito"/>
              </a:rPr>
              <a:t>site </a:t>
            </a:r>
            <a:r>
              <a:rPr lang="en-US" sz="2000" b="1" spc="-5" dirty="0">
                <a:solidFill>
                  <a:schemeClr val="bg1"/>
                </a:solidFill>
                <a:latin typeface="+mj-lt"/>
                <a:cs typeface="Carlito"/>
              </a:rPr>
              <a:t>of </a:t>
            </a:r>
            <a:r>
              <a:rPr lang="en-US" sz="2000" b="1" dirty="0">
                <a:solidFill>
                  <a:schemeClr val="bg1"/>
                </a:solidFill>
                <a:latin typeface="+mj-lt"/>
                <a:cs typeface="Carlito"/>
              </a:rPr>
              <a:t>2015  launches </a:t>
            </a:r>
            <a:r>
              <a:rPr lang="en-US" sz="2000" b="1" spc="-10" dirty="0">
                <a:solidFill>
                  <a:schemeClr val="bg1"/>
                </a:solidFill>
                <a:latin typeface="+mj-lt"/>
                <a:cs typeface="Carlito"/>
              </a:rPr>
              <a:t>where </a:t>
            </a:r>
            <a:r>
              <a:rPr lang="en-US" sz="2000" b="1" spc="-25" dirty="0">
                <a:solidFill>
                  <a:schemeClr val="bg1"/>
                </a:solidFill>
                <a:latin typeface="+mj-lt"/>
                <a:cs typeface="Carlito"/>
              </a:rPr>
              <a:t>stage </a:t>
            </a:r>
            <a:r>
              <a:rPr lang="en-US" sz="2000" b="1" dirty="0">
                <a:solidFill>
                  <a:schemeClr val="bg1"/>
                </a:solidFill>
                <a:latin typeface="+mj-lt"/>
                <a:cs typeface="Carlito"/>
              </a:rPr>
              <a:t>1 </a:t>
            </a:r>
            <a:r>
              <a:rPr lang="en-US" sz="2000" b="1" spc="-20" dirty="0">
                <a:solidFill>
                  <a:schemeClr val="bg1"/>
                </a:solidFill>
                <a:latin typeface="+mj-lt"/>
                <a:cs typeface="Carlito"/>
              </a:rPr>
              <a:t>failed </a:t>
            </a:r>
            <a:r>
              <a:rPr lang="en-US" sz="2000" b="1" spc="-15" dirty="0">
                <a:solidFill>
                  <a:schemeClr val="bg1"/>
                </a:solidFill>
                <a:latin typeface="+mj-lt"/>
                <a:cs typeface="Carlito"/>
              </a:rPr>
              <a:t>to </a:t>
            </a:r>
            <a:r>
              <a:rPr lang="en-US" sz="2000" b="1" spc="-5" dirty="0">
                <a:solidFill>
                  <a:schemeClr val="bg1"/>
                </a:solidFill>
                <a:latin typeface="+mj-lt"/>
                <a:cs typeface="Carlito"/>
              </a:rPr>
              <a:t>land  on </a:t>
            </a:r>
            <a:r>
              <a:rPr lang="en-US" sz="2000" b="1" dirty="0">
                <a:solidFill>
                  <a:schemeClr val="bg1"/>
                </a:solidFill>
                <a:latin typeface="+mj-lt"/>
                <a:cs typeface="Carlito"/>
              </a:rPr>
              <a:t>a </a:t>
            </a:r>
            <a:r>
              <a:rPr lang="en-US" sz="2000" b="1" spc="-20" dirty="0">
                <a:solidFill>
                  <a:schemeClr val="bg1"/>
                </a:solidFill>
                <a:latin typeface="+mj-lt"/>
                <a:cs typeface="Carlito"/>
              </a:rPr>
              <a:t>drone</a:t>
            </a:r>
            <a:r>
              <a:rPr lang="en-US" sz="2000" b="1" spc="-80" dirty="0">
                <a:solidFill>
                  <a:schemeClr val="bg1"/>
                </a:solidFill>
                <a:latin typeface="+mj-lt"/>
                <a:cs typeface="Carlito"/>
              </a:rPr>
              <a:t> </a:t>
            </a:r>
            <a:r>
              <a:rPr lang="en-US" sz="2000" b="1" spc="-5" dirty="0">
                <a:solidFill>
                  <a:schemeClr val="bg1"/>
                </a:solidFill>
                <a:latin typeface="+mj-lt"/>
                <a:cs typeface="Carlito"/>
              </a:rPr>
              <a:t>ship.</a:t>
            </a:r>
            <a:endParaRPr lang="en-US" sz="2000" b="1" dirty="0">
              <a:solidFill>
                <a:schemeClr val="bg1"/>
              </a:solidFill>
              <a:latin typeface="+mj-lt"/>
              <a:cs typeface="Carlito"/>
            </a:endParaRPr>
          </a:p>
          <a:p>
            <a:pPr marL="298450" indent="-285750">
              <a:lnSpc>
                <a:spcPct val="100000"/>
              </a:lnSpc>
              <a:spcBef>
                <a:spcPts val="1200"/>
              </a:spcBef>
              <a:buFont typeface="Arial" pitchFamily="34" charset="0"/>
              <a:buChar char="•"/>
            </a:pPr>
            <a:r>
              <a:rPr lang="en-US" sz="2000" b="1" spc="-20" dirty="0">
                <a:solidFill>
                  <a:schemeClr val="bg1"/>
                </a:solidFill>
                <a:latin typeface="+mj-lt"/>
                <a:cs typeface="Carlito"/>
              </a:rPr>
              <a:t>There were two </a:t>
            </a:r>
            <a:r>
              <a:rPr lang="en-US" sz="2000" b="1" spc="-5" dirty="0">
                <a:solidFill>
                  <a:schemeClr val="bg1"/>
                </a:solidFill>
                <a:latin typeface="+mj-lt"/>
                <a:cs typeface="Carlito"/>
              </a:rPr>
              <a:t>such</a:t>
            </a:r>
            <a:r>
              <a:rPr lang="en-US" sz="2000" b="1" spc="-50" dirty="0">
                <a:solidFill>
                  <a:schemeClr val="bg1"/>
                </a:solidFill>
                <a:latin typeface="+mj-lt"/>
                <a:cs typeface="Carlito"/>
              </a:rPr>
              <a:t> </a:t>
            </a:r>
            <a:r>
              <a:rPr lang="en-US" sz="2000" b="1" spc="-5" dirty="0">
                <a:solidFill>
                  <a:schemeClr val="bg1"/>
                </a:solidFill>
                <a:latin typeface="+mj-lt"/>
                <a:cs typeface="Carlito"/>
              </a:rPr>
              <a:t>occurrences.</a:t>
            </a:r>
            <a:r>
              <a:rPr lang="en-US" sz="2000" b="1" dirty="0">
                <a:solidFill>
                  <a:schemeClr val="bg1"/>
                </a:solidFill>
                <a:latin typeface="+mj-lt"/>
                <a:cs typeface="Carlito"/>
              </a:rPr>
              <a:t> </a:t>
            </a:r>
            <a:r>
              <a:rPr lang="en-GB" sz="2000" b="1" dirty="0">
                <a:solidFill>
                  <a:schemeClr val="bg1"/>
                </a:solidFill>
                <a:latin typeface="+mj-lt"/>
              </a:rPr>
              <a:t>List the failed </a:t>
            </a:r>
            <a:r>
              <a:rPr lang="en-GB" sz="2000" b="1" dirty="0" err="1">
                <a:solidFill>
                  <a:schemeClr val="bg1"/>
                </a:solidFill>
                <a:latin typeface="+mj-lt"/>
              </a:rPr>
              <a:t>landing_outcomes</a:t>
            </a:r>
            <a:r>
              <a:rPr lang="en-GB" sz="2000" b="1" dirty="0">
                <a:solidFill>
                  <a:schemeClr val="bg1"/>
                </a:solidFill>
                <a:latin typeface="+mj-lt"/>
              </a:rPr>
              <a:t> in drone ship, their booster versions, and launch site names for in year 2015.</a:t>
            </a:r>
          </a:p>
          <a:p>
            <a:pPr marL="298450" indent="-285750">
              <a:spcBef>
                <a:spcPts val="1200"/>
              </a:spcBef>
              <a:buFont typeface="Arial" pitchFamily="34" charset="0"/>
              <a:buChar char="•"/>
            </a:pPr>
            <a:r>
              <a:rPr lang="en-US" sz="2000" b="1" dirty="0">
                <a:solidFill>
                  <a:schemeClr val="bg1"/>
                </a:solidFill>
                <a:latin typeface="+mj-lt"/>
              </a:rPr>
              <a:t>In 2015, there were two landing failures on drone ships.</a:t>
            </a:r>
            <a:endParaRPr lang="en-IN" sz="2000" b="1" dirty="0">
              <a:solidFill>
                <a:schemeClr val="bg1"/>
              </a:solidFill>
              <a:latin typeface="+mj-lt"/>
            </a:endParaRPr>
          </a:p>
          <a:p>
            <a:pPr marL="298450" indent="-285750">
              <a:lnSpc>
                <a:spcPct val="100000"/>
              </a:lnSpc>
              <a:spcBef>
                <a:spcPts val="1200"/>
              </a:spcBef>
              <a:buFont typeface="Arial" pitchFamily="34" charset="0"/>
              <a:buChar char="•"/>
            </a:pPr>
            <a:endParaRPr lang="en-GB" sz="2000" b="1" dirty="0">
              <a:solidFill>
                <a:schemeClr val="bg1"/>
              </a:solidFill>
              <a:latin typeface="+mj-lt"/>
            </a:endParaRPr>
          </a:p>
        </p:txBody>
      </p:sp>
      <p:sp>
        <p:nvSpPr>
          <p:cNvPr id="9" name="Rectangle 8"/>
          <p:cNvSpPr/>
          <p:nvPr/>
        </p:nvSpPr>
        <p:spPr>
          <a:xfrm>
            <a:off x="816371" y="1644134"/>
            <a:ext cx="928459" cy="369332"/>
          </a:xfrm>
          <a:prstGeom prst="rect">
            <a:avLst/>
          </a:prstGeom>
        </p:spPr>
        <p:txBody>
          <a:bodyPr wrap="none">
            <a:spAutoFit/>
          </a:bodyPr>
          <a:lstStyle/>
          <a:p>
            <a:r>
              <a:rPr lang="en-US" b="1" u="sng" dirty="0"/>
              <a:t>Query:</a:t>
            </a:r>
            <a:endParaRPr lang="en-IN" b="1" u="sng" dirty="0"/>
          </a:p>
        </p:txBody>
      </p:sp>
      <p:sp>
        <p:nvSpPr>
          <p:cNvPr id="10" name="Rectangle 9"/>
          <p:cNvSpPr/>
          <p:nvPr/>
        </p:nvSpPr>
        <p:spPr>
          <a:xfrm>
            <a:off x="816371" y="3130034"/>
            <a:ext cx="966931" cy="369332"/>
          </a:xfrm>
          <a:prstGeom prst="rect">
            <a:avLst/>
          </a:prstGeom>
        </p:spPr>
        <p:txBody>
          <a:bodyPr wrap="none">
            <a:spAutoFit/>
          </a:bodyPr>
          <a:lstStyle/>
          <a:p>
            <a:r>
              <a:rPr lang="en-US" b="1" u="sng" dirty="0"/>
              <a:t>Result:</a:t>
            </a:r>
            <a:endParaRPr lang="en-IN" b="1" u="sng" dirty="0"/>
          </a:p>
        </p:txBody>
      </p:sp>
    </p:spTree>
    <p:extLst>
      <p:ext uri="{BB962C8B-B14F-4D97-AF65-F5344CB8AC3E}">
        <p14:creationId xmlns:p14="http://schemas.microsoft.com/office/powerpoint/2010/main" val="3573411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FB15F085-BE5F-CF28-EC35-F3EBC876335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Rectangle 3"/>
          <p:cNvSpPr/>
          <p:nvPr/>
        </p:nvSpPr>
        <p:spPr>
          <a:xfrm>
            <a:off x="489438" y="595490"/>
            <a:ext cx="11575044" cy="553998"/>
          </a:xfrm>
          <a:prstGeom prst="rect">
            <a:avLst/>
          </a:prstGeom>
        </p:spPr>
        <p:txBody>
          <a:bodyPr wrap="square">
            <a:spAutoFit/>
          </a:bodyPr>
          <a:lstStyle/>
          <a:p>
            <a:r>
              <a:rPr lang="en-US" sz="3000" b="1" dirty="0">
                <a:effectLst>
                  <a:glow rad="63500">
                    <a:schemeClr val="accent3">
                      <a:satMod val="175000"/>
                      <a:alpha val="40000"/>
                    </a:schemeClr>
                  </a:glow>
                </a:effectLst>
                <a:latin typeface="+mj-lt"/>
              </a:rPr>
              <a:t>Rank Landing Outcomes Between 2010-06-04 and 2017-03-20</a:t>
            </a:r>
            <a:endParaRPr lang="en-IN" sz="3000" b="1" dirty="0">
              <a:effectLst>
                <a:glow rad="63500">
                  <a:schemeClr val="accent3">
                    <a:satMod val="175000"/>
                    <a:alpha val="40000"/>
                  </a:schemeClr>
                </a:glow>
              </a:effectLst>
              <a:latin typeface="+mj-lt"/>
            </a:endParaRPr>
          </a:p>
        </p:txBody>
      </p:sp>
      <p:cxnSp>
        <p:nvCxnSpPr>
          <p:cNvPr id="5" name="Straight Connector 4"/>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D9684E58-65A5-1354-5180-F52F0F11227D}"/>
              </a:ext>
            </a:extLst>
          </p:cNvPr>
          <p:cNvPicPr>
            <a:picLocks noChangeAspect="1"/>
          </p:cNvPicPr>
          <p:nvPr/>
        </p:nvPicPr>
        <p:blipFill>
          <a:blip r:embed="rId4"/>
          <a:stretch>
            <a:fillRect/>
          </a:stretch>
        </p:blipFill>
        <p:spPr>
          <a:xfrm>
            <a:off x="881555" y="2283766"/>
            <a:ext cx="8688012" cy="514422"/>
          </a:xfrm>
          <a:prstGeom prst="rect">
            <a:avLst/>
          </a:prstGeom>
        </p:spPr>
      </p:pic>
      <p:pic>
        <p:nvPicPr>
          <p:cNvPr id="7" name="Picture 6">
            <a:extLst>
              <a:ext uri="{FF2B5EF4-FFF2-40B4-BE49-F238E27FC236}">
                <a16:creationId xmlns:a16="http://schemas.microsoft.com/office/drawing/2014/main" xmlns="" id="{98C1467D-C616-A362-5DB3-694CE33ECEF0}"/>
              </a:ext>
            </a:extLst>
          </p:cNvPr>
          <p:cNvPicPr>
            <a:picLocks noChangeAspect="1"/>
          </p:cNvPicPr>
          <p:nvPr/>
        </p:nvPicPr>
        <p:blipFill>
          <a:blip r:embed="rId5"/>
          <a:stretch>
            <a:fillRect/>
          </a:stretch>
        </p:blipFill>
        <p:spPr>
          <a:xfrm>
            <a:off x="4063410" y="3529590"/>
            <a:ext cx="2324301" cy="2537680"/>
          </a:xfrm>
          <a:prstGeom prst="rect">
            <a:avLst/>
          </a:prstGeom>
        </p:spPr>
      </p:pic>
      <p:sp>
        <p:nvSpPr>
          <p:cNvPr id="8" name="Rectangle 7"/>
          <p:cNvSpPr/>
          <p:nvPr/>
        </p:nvSpPr>
        <p:spPr>
          <a:xfrm>
            <a:off x="7315200" y="3081630"/>
            <a:ext cx="4815253" cy="3575851"/>
          </a:xfrm>
          <a:prstGeom prst="rect">
            <a:avLst/>
          </a:prstGeom>
        </p:spPr>
        <p:txBody>
          <a:bodyPr wrap="square">
            <a:spAutoFit/>
          </a:bodyPr>
          <a:lstStyle/>
          <a:p>
            <a:pPr marL="298450" marR="5080" indent="-285750">
              <a:lnSpc>
                <a:spcPct val="91800"/>
              </a:lnSpc>
              <a:spcBef>
                <a:spcPts val="300"/>
              </a:spcBef>
              <a:buFont typeface="Arial" pitchFamily="34" charset="0"/>
              <a:buChar char="•"/>
            </a:pPr>
            <a:r>
              <a:rPr lang="en-US" sz="2000" b="1" spc="-5" dirty="0">
                <a:solidFill>
                  <a:schemeClr val="bg1"/>
                </a:solidFill>
                <a:latin typeface="+mj-lt"/>
                <a:cs typeface="Carlito"/>
              </a:rPr>
              <a:t>This </a:t>
            </a:r>
            <a:r>
              <a:rPr lang="en-US" sz="2000" b="1" dirty="0">
                <a:solidFill>
                  <a:schemeClr val="bg1"/>
                </a:solidFill>
                <a:latin typeface="+mj-lt"/>
                <a:cs typeface="Carlito"/>
              </a:rPr>
              <a:t>query </a:t>
            </a:r>
            <a:r>
              <a:rPr lang="en-US" sz="2000" b="1" spc="-5" dirty="0">
                <a:solidFill>
                  <a:schemeClr val="bg1"/>
                </a:solidFill>
                <a:latin typeface="+mj-lt"/>
                <a:cs typeface="Carlito"/>
              </a:rPr>
              <a:t>returns </a:t>
            </a:r>
            <a:r>
              <a:rPr lang="en-US" sz="2000" b="1" dirty="0">
                <a:solidFill>
                  <a:schemeClr val="bg1"/>
                </a:solidFill>
                <a:latin typeface="+mj-lt"/>
                <a:cs typeface="Carlito"/>
              </a:rPr>
              <a:t>a </a:t>
            </a:r>
            <a:r>
              <a:rPr lang="en-US" sz="2000" b="1" spc="-20" dirty="0">
                <a:solidFill>
                  <a:schemeClr val="bg1"/>
                </a:solidFill>
                <a:latin typeface="+mj-lt"/>
                <a:cs typeface="Carlito"/>
              </a:rPr>
              <a:t>list </a:t>
            </a:r>
            <a:r>
              <a:rPr lang="en-US" sz="2000" b="1" spc="-5" dirty="0">
                <a:solidFill>
                  <a:schemeClr val="bg1"/>
                </a:solidFill>
                <a:latin typeface="+mj-lt"/>
                <a:cs typeface="Carlito"/>
              </a:rPr>
              <a:t>of successful</a:t>
            </a:r>
            <a:r>
              <a:rPr lang="en-US" sz="2000" b="1" spc="-125" dirty="0">
                <a:solidFill>
                  <a:schemeClr val="bg1"/>
                </a:solidFill>
                <a:latin typeface="+mj-lt"/>
                <a:cs typeface="Carlito"/>
              </a:rPr>
              <a:t> </a:t>
            </a:r>
            <a:r>
              <a:rPr lang="en-US" sz="2000" b="1" dirty="0">
                <a:solidFill>
                  <a:schemeClr val="bg1"/>
                </a:solidFill>
                <a:latin typeface="+mj-lt"/>
                <a:cs typeface="Carlito"/>
              </a:rPr>
              <a:t>landings  and </a:t>
            </a:r>
            <a:r>
              <a:rPr lang="en-US" sz="2000" b="1" spc="-5" dirty="0">
                <a:solidFill>
                  <a:schemeClr val="bg1"/>
                </a:solidFill>
                <a:latin typeface="+mj-lt"/>
                <a:cs typeface="Carlito"/>
              </a:rPr>
              <a:t>between </a:t>
            </a:r>
            <a:r>
              <a:rPr lang="en-US" sz="2000" b="1" dirty="0">
                <a:solidFill>
                  <a:schemeClr val="bg1"/>
                </a:solidFill>
                <a:latin typeface="+mj-lt"/>
                <a:cs typeface="Carlito"/>
              </a:rPr>
              <a:t>2010-06-04 and 2017-03-20  </a:t>
            </a:r>
            <a:r>
              <a:rPr lang="en-US" sz="2000" b="1" spc="-25" dirty="0">
                <a:solidFill>
                  <a:schemeClr val="bg1"/>
                </a:solidFill>
                <a:latin typeface="+mj-lt"/>
                <a:cs typeface="Carlito"/>
              </a:rPr>
              <a:t>inclusively.</a:t>
            </a:r>
            <a:endParaRPr lang="en-US" sz="2000" b="1" dirty="0">
              <a:solidFill>
                <a:schemeClr val="bg1"/>
              </a:solidFill>
              <a:latin typeface="+mj-lt"/>
              <a:cs typeface="Carlito"/>
            </a:endParaRPr>
          </a:p>
          <a:p>
            <a:pPr marL="298450" marR="464184" indent="-285750">
              <a:lnSpc>
                <a:spcPct val="91800"/>
              </a:lnSpc>
              <a:spcBef>
                <a:spcPts val="1395"/>
              </a:spcBef>
              <a:buFont typeface="Arial" pitchFamily="34" charset="0"/>
              <a:buChar char="•"/>
            </a:pPr>
            <a:r>
              <a:rPr lang="en-US" sz="2000" b="1" spc="-20" dirty="0">
                <a:solidFill>
                  <a:schemeClr val="bg1"/>
                </a:solidFill>
                <a:latin typeface="+mj-lt"/>
                <a:cs typeface="Carlito"/>
              </a:rPr>
              <a:t>There </a:t>
            </a:r>
            <a:r>
              <a:rPr lang="en-US" sz="2000" b="1" spc="-15" dirty="0">
                <a:solidFill>
                  <a:schemeClr val="bg1"/>
                </a:solidFill>
                <a:latin typeface="+mj-lt"/>
                <a:cs typeface="Carlito"/>
              </a:rPr>
              <a:t>are two </a:t>
            </a:r>
            <a:r>
              <a:rPr lang="en-US" sz="2000" b="1" dirty="0">
                <a:solidFill>
                  <a:schemeClr val="bg1"/>
                </a:solidFill>
                <a:latin typeface="+mj-lt"/>
                <a:cs typeface="Carlito"/>
              </a:rPr>
              <a:t>types </a:t>
            </a:r>
            <a:r>
              <a:rPr lang="en-US" sz="2000" b="1" spc="-5" dirty="0">
                <a:solidFill>
                  <a:schemeClr val="bg1"/>
                </a:solidFill>
                <a:latin typeface="+mj-lt"/>
                <a:cs typeface="Carlito"/>
              </a:rPr>
              <a:t>of successful</a:t>
            </a:r>
            <a:r>
              <a:rPr lang="en-US" sz="2000" b="1" spc="-95" dirty="0">
                <a:solidFill>
                  <a:schemeClr val="bg1"/>
                </a:solidFill>
                <a:latin typeface="+mj-lt"/>
                <a:cs typeface="Carlito"/>
              </a:rPr>
              <a:t> </a:t>
            </a:r>
            <a:r>
              <a:rPr lang="en-US" sz="2000" b="1" dirty="0">
                <a:solidFill>
                  <a:schemeClr val="bg1"/>
                </a:solidFill>
                <a:latin typeface="+mj-lt"/>
                <a:cs typeface="Carlito"/>
              </a:rPr>
              <a:t>landing  </a:t>
            </a:r>
            <a:r>
              <a:rPr lang="en-US" sz="2000" b="1" spc="-20" dirty="0">
                <a:solidFill>
                  <a:schemeClr val="bg1"/>
                </a:solidFill>
                <a:latin typeface="+mj-lt"/>
                <a:cs typeface="Carlito"/>
              </a:rPr>
              <a:t>outcomes: drone </a:t>
            </a:r>
            <a:r>
              <a:rPr lang="en-US" sz="2000" b="1" spc="-5" dirty="0">
                <a:solidFill>
                  <a:schemeClr val="bg1"/>
                </a:solidFill>
                <a:latin typeface="+mj-lt"/>
                <a:cs typeface="Carlito"/>
              </a:rPr>
              <a:t>ship </a:t>
            </a:r>
            <a:r>
              <a:rPr lang="en-US" sz="2000" b="1" dirty="0">
                <a:solidFill>
                  <a:schemeClr val="bg1"/>
                </a:solidFill>
                <a:latin typeface="+mj-lt"/>
                <a:cs typeface="Carlito"/>
              </a:rPr>
              <a:t>and </a:t>
            </a:r>
            <a:r>
              <a:rPr lang="en-US" sz="2000" b="1" spc="-15" dirty="0">
                <a:solidFill>
                  <a:schemeClr val="bg1"/>
                </a:solidFill>
                <a:latin typeface="+mj-lt"/>
                <a:cs typeface="Carlito"/>
              </a:rPr>
              <a:t>ground </a:t>
            </a:r>
            <a:r>
              <a:rPr lang="en-US" sz="2000" b="1" spc="-5" dirty="0">
                <a:solidFill>
                  <a:schemeClr val="bg1"/>
                </a:solidFill>
                <a:latin typeface="+mj-lt"/>
                <a:cs typeface="Carlito"/>
              </a:rPr>
              <a:t>pad  </a:t>
            </a:r>
            <a:r>
              <a:rPr lang="en-US" sz="2000" b="1" dirty="0">
                <a:solidFill>
                  <a:schemeClr val="bg1"/>
                </a:solidFill>
                <a:latin typeface="+mj-lt"/>
                <a:cs typeface="Carlito"/>
              </a:rPr>
              <a:t>landings.</a:t>
            </a:r>
          </a:p>
          <a:p>
            <a:pPr marL="298450" marR="561975" indent="-285750">
              <a:lnSpc>
                <a:spcPts val="2300"/>
              </a:lnSpc>
              <a:spcBef>
                <a:spcPts val="1160"/>
              </a:spcBef>
              <a:buFont typeface="Arial" pitchFamily="34" charset="0"/>
              <a:buChar char="•"/>
            </a:pPr>
            <a:r>
              <a:rPr lang="en-US" sz="2000" b="1" spc="-20" dirty="0">
                <a:solidFill>
                  <a:schemeClr val="bg1"/>
                </a:solidFill>
                <a:latin typeface="+mj-lt"/>
                <a:cs typeface="Carlito"/>
              </a:rPr>
              <a:t>There were </a:t>
            </a:r>
            <a:r>
              <a:rPr lang="en-US" sz="2000" b="1" dirty="0">
                <a:solidFill>
                  <a:schemeClr val="bg1"/>
                </a:solidFill>
                <a:latin typeface="+mj-lt"/>
                <a:cs typeface="Carlito"/>
              </a:rPr>
              <a:t>8 </a:t>
            </a:r>
            <a:r>
              <a:rPr lang="en-US" sz="2000" b="1" spc="-5" dirty="0">
                <a:solidFill>
                  <a:schemeClr val="bg1"/>
                </a:solidFill>
                <a:latin typeface="+mj-lt"/>
                <a:cs typeface="Carlito"/>
              </a:rPr>
              <a:t>successful </a:t>
            </a:r>
            <a:r>
              <a:rPr lang="en-US" sz="2000" b="1" dirty="0">
                <a:solidFill>
                  <a:schemeClr val="bg1"/>
                </a:solidFill>
                <a:latin typeface="+mj-lt"/>
                <a:cs typeface="Carlito"/>
              </a:rPr>
              <a:t>landings in</a:t>
            </a:r>
            <a:r>
              <a:rPr lang="en-US" sz="2000" b="1" spc="-135" dirty="0">
                <a:solidFill>
                  <a:schemeClr val="bg1"/>
                </a:solidFill>
                <a:latin typeface="+mj-lt"/>
                <a:cs typeface="Carlito"/>
              </a:rPr>
              <a:t> </a:t>
            </a:r>
            <a:r>
              <a:rPr lang="en-US" sz="2000" b="1" spc="-25" dirty="0">
                <a:solidFill>
                  <a:schemeClr val="bg1"/>
                </a:solidFill>
                <a:latin typeface="+mj-lt"/>
                <a:cs typeface="Carlito"/>
              </a:rPr>
              <a:t>total  </a:t>
            </a:r>
            <a:r>
              <a:rPr lang="en-US" sz="2000" b="1" spc="-5" dirty="0">
                <a:solidFill>
                  <a:schemeClr val="bg1"/>
                </a:solidFill>
                <a:latin typeface="+mj-lt"/>
                <a:cs typeface="Carlito"/>
              </a:rPr>
              <a:t>during </a:t>
            </a:r>
            <a:r>
              <a:rPr lang="en-US" sz="2000" b="1" dirty="0">
                <a:solidFill>
                  <a:schemeClr val="bg1"/>
                </a:solidFill>
                <a:latin typeface="+mj-lt"/>
                <a:cs typeface="Carlito"/>
              </a:rPr>
              <a:t>this </a:t>
            </a:r>
            <a:r>
              <a:rPr lang="en-US" sz="2000" b="1" spc="-5" dirty="0">
                <a:solidFill>
                  <a:schemeClr val="bg1"/>
                </a:solidFill>
                <a:latin typeface="+mj-lt"/>
                <a:cs typeface="Carlito"/>
              </a:rPr>
              <a:t>time</a:t>
            </a:r>
            <a:r>
              <a:rPr lang="en-US" sz="2000" b="1" spc="-85" dirty="0">
                <a:solidFill>
                  <a:schemeClr val="bg1"/>
                </a:solidFill>
                <a:latin typeface="+mj-lt"/>
                <a:cs typeface="Carlito"/>
              </a:rPr>
              <a:t> </a:t>
            </a:r>
            <a:r>
              <a:rPr lang="en-US" sz="2000" b="1" spc="-5" dirty="0">
                <a:solidFill>
                  <a:schemeClr val="bg1"/>
                </a:solidFill>
                <a:latin typeface="+mj-lt"/>
                <a:cs typeface="Carlito"/>
              </a:rPr>
              <a:t>period</a:t>
            </a:r>
            <a:endParaRPr lang="en-US" sz="2000" b="1" dirty="0">
              <a:solidFill>
                <a:schemeClr val="bg1"/>
              </a:solidFill>
              <a:latin typeface="+mj-lt"/>
              <a:cs typeface="Carlito"/>
            </a:endParaRPr>
          </a:p>
        </p:txBody>
      </p:sp>
      <p:sp>
        <p:nvSpPr>
          <p:cNvPr id="9" name="Rectangle 8"/>
          <p:cNvSpPr/>
          <p:nvPr/>
        </p:nvSpPr>
        <p:spPr>
          <a:xfrm>
            <a:off x="881555" y="1679303"/>
            <a:ext cx="928459" cy="369332"/>
          </a:xfrm>
          <a:prstGeom prst="rect">
            <a:avLst/>
          </a:prstGeom>
        </p:spPr>
        <p:txBody>
          <a:bodyPr wrap="none">
            <a:spAutoFit/>
          </a:bodyPr>
          <a:lstStyle/>
          <a:p>
            <a:r>
              <a:rPr lang="en-US" b="1" u="sng" dirty="0"/>
              <a:t>Query:</a:t>
            </a:r>
            <a:endParaRPr lang="en-IN" b="1" u="sng" dirty="0"/>
          </a:p>
        </p:txBody>
      </p:sp>
      <p:sp>
        <p:nvSpPr>
          <p:cNvPr id="10" name="Rectangle 9"/>
          <p:cNvSpPr/>
          <p:nvPr/>
        </p:nvSpPr>
        <p:spPr>
          <a:xfrm>
            <a:off x="881555" y="3169023"/>
            <a:ext cx="966931" cy="369332"/>
          </a:xfrm>
          <a:prstGeom prst="rect">
            <a:avLst/>
          </a:prstGeom>
        </p:spPr>
        <p:txBody>
          <a:bodyPr wrap="none">
            <a:spAutoFit/>
          </a:bodyPr>
          <a:lstStyle/>
          <a:p>
            <a:r>
              <a:rPr lang="en-US" b="1" u="sng" dirty="0"/>
              <a:t>Result:</a:t>
            </a:r>
            <a:endParaRPr lang="en-IN" b="1" u="sng" dirty="0"/>
          </a:p>
        </p:txBody>
      </p:sp>
    </p:spTree>
    <p:extLst>
      <p:ext uri="{BB962C8B-B14F-4D97-AF65-F5344CB8AC3E}">
        <p14:creationId xmlns:p14="http://schemas.microsoft.com/office/powerpoint/2010/main" val="237813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515100" y="1292469"/>
            <a:ext cx="5460023" cy="3692769"/>
          </a:xfrm>
          <a:prstGeom prst="roundRect">
            <a:avLst/>
          </a:prstGeom>
          <a:effectLst>
            <a:reflection blurRad="6350" stA="52000" endA="300" endPos="35000" dir="5400000" sy="-100000" algn="bl" rotWithShape="0"/>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3" name="Rounded Rectangle 2"/>
          <p:cNvSpPr/>
          <p:nvPr/>
        </p:nvSpPr>
        <p:spPr>
          <a:xfrm>
            <a:off x="547201" y="1230923"/>
            <a:ext cx="5797615" cy="3824654"/>
          </a:xfrm>
          <a:prstGeom prst="roundRect">
            <a:avLst/>
          </a:prstGeom>
          <a:ln>
            <a:solidFill>
              <a:schemeClr val="bg1"/>
            </a:solidFill>
          </a:ln>
          <a:effectLst>
            <a:reflection blurRad="6350" stA="52000" endA="300" endPos="350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2" name="Picture 1" descr="A rocket coming out of the clouds&#10;&#10;Description automatically generated">
            <a:extLst>
              <a:ext uri="{FF2B5EF4-FFF2-40B4-BE49-F238E27FC236}">
                <a16:creationId xmlns:a16="http://schemas.microsoft.com/office/drawing/2014/main" xmlns="" id="{FB7A3CE0-A57B-3388-2F92-0F8C980760F4}"/>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5" name="TextBox 4">
            <a:extLst>
              <a:ext uri="{FF2B5EF4-FFF2-40B4-BE49-F238E27FC236}">
                <a16:creationId xmlns:a16="http://schemas.microsoft.com/office/drawing/2014/main" xmlns="" id="{BBE99B89-4B63-EF2B-1FBF-936E2ADCA99A}"/>
              </a:ext>
            </a:extLst>
          </p:cNvPr>
          <p:cNvSpPr txBox="1"/>
          <p:nvPr/>
        </p:nvSpPr>
        <p:spPr>
          <a:xfrm>
            <a:off x="547201" y="1362544"/>
            <a:ext cx="5797615" cy="3539430"/>
          </a:xfrm>
          <a:prstGeom prst="rect">
            <a:avLst/>
          </a:prstGeom>
          <a:noFill/>
        </p:spPr>
        <p:txBody>
          <a:bodyPr wrap="square">
            <a:spAutoFit/>
          </a:bodyPr>
          <a:lstStyle/>
          <a:p>
            <a:pPr algn="ctr">
              <a:spcAft>
                <a:spcPts val="1200"/>
              </a:spcAft>
            </a:pPr>
            <a:r>
              <a:rPr lang="en-GB" sz="3200" b="1" u="sng" dirty="0">
                <a:solidFill>
                  <a:schemeClr val="accent5">
                    <a:lumMod val="50000"/>
                  </a:schemeClr>
                </a:solidFill>
                <a:latin typeface="Times New Roman" panose="02020603050405020304" pitchFamily="18" charset="0"/>
                <a:cs typeface="Times New Roman" panose="02020603050405020304" pitchFamily="18" charset="0"/>
              </a:rPr>
              <a:t>Methodologies</a:t>
            </a:r>
            <a:endParaRPr lang="en-US" sz="3200" b="1" u="sng" dirty="0">
              <a:solidFill>
                <a:schemeClr val="accent5">
                  <a:lumMod val="50000"/>
                </a:schemeClr>
              </a:solidFill>
              <a:latin typeface="Times New Roman" panose="02020603050405020304" pitchFamily="18" charset="0"/>
              <a:cs typeface="Times New Roman" panose="02020603050405020304" pitchFamily="18" charset="0"/>
            </a:endParaRP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Data Collection</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Data Wrapping</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EDA with Data Visualization</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EDA with SQL</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Building interactive map with Folium</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Building Dashboard with </a:t>
            </a:r>
            <a:r>
              <a:rPr lang="en-GB" sz="2600" b="1" dirty="0" err="1">
                <a:latin typeface="Times New Roman" panose="02020603050405020304" pitchFamily="18" charset="0"/>
                <a:cs typeface="Times New Roman" panose="02020603050405020304" pitchFamily="18" charset="0"/>
              </a:rPr>
              <a:t>Plotly</a:t>
            </a:r>
            <a:r>
              <a:rPr lang="en-GB" sz="2600" b="1" dirty="0">
                <a:latin typeface="Times New Roman" panose="02020603050405020304" pitchFamily="18" charset="0"/>
                <a:cs typeface="Times New Roman" panose="02020603050405020304" pitchFamily="18" charset="0"/>
              </a:rPr>
              <a:t> Dash</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xmlns="" id="{F68CC9E0-F3F1-F8FD-3B37-823065707A24}"/>
              </a:ext>
            </a:extLst>
          </p:cNvPr>
          <p:cNvSpPr txBox="1"/>
          <p:nvPr/>
        </p:nvSpPr>
        <p:spPr>
          <a:xfrm>
            <a:off x="6596743" y="1377101"/>
            <a:ext cx="5243803" cy="3139321"/>
          </a:xfrm>
          <a:prstGeom prst="rect">
            <a:avLst/>
          </a:prstGeom>
          <a:noFill/>
        </p:spPr>
        <p:txBody>
          <a:bodyPr wrap="square">
            <a:spAutoFit/>
          </a:bodyPr>
          <a:lstStyle/>
          <a:p>
            <a:pPr algn="ctr">
              <a:spcAft>
                <a:spcPts val="1200"/>
              </a:spcAft>
            </a:pPr>
            <a:r>
              <a:rPr lang="en-GB" sz="3200" b="1" u="sng" dirty="0">
                <a:solidFill>
                  <a:schemeClr val="accent5">
                    <a:lumMod val="50000"/>
                  </a:schemeClr>
                </a:solidFill>
                <a:latin typeface="Times New Roman" panose="02020603050405020304" pitchFamily="18" charset="0"/>
                <a:cs typeface="Times New Roman" panose="02020603050405020304" pitchFamily="18" charset="0"/>
              </a:rPr>
              <a:t>Results</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Exploratory Data Analysis Results</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Geospatial Analytics</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Interactive Dashboard</a:t>
            </a:r>
          </a:p>
          <a:p>
            <a:pPr marL="285750" indent="-285750" algn="ctr">
              <a:buFont typeface="Arial"/>
              <a:buChar char="•"/>
            </a:pPr>
            <a:r>
              <a:rPr lang="en-GB" sz="2600" b="1" dirty="0">
                <a:latin typeface="Times New Roman" panose="02020603050405020304" pitchFamily="18" charset="0"/>
                <a:cs typeface="Times New Roman" panose="02020603050405020304" pitchFamily="18" charset="0"/>
              </a:rPr>
              <a:t>Predictive Analysis of Classification Models</a:t>
            </a:r>
          </a:p>
        </p:txBody>
      </p:sp>
    </p:spTree>
    <p:extLst>
      <p:ext uri="{BB962C8B-B14F-4D97-AF65-F5344CB8AC3E}">
        <p14:creationId xmlns:p14="http://schemas.microsoft.com/office/powerpoint/2010/main" val="1642594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28A6B91-659C-D473-C5A7-46C772E1C807}"/>
              </a:ext>
            </a:extLst>
          </p:cNvPr>
          <p:cNvPicPr>
            <a:picLocks noGrp="1" noChangeAspect="1"/>
          </p:cNvPicPr>
          <p:nvPr/>
        </p:nvPicPr>
        <p:blipFill>
          <a:blip r:embed="rId2"/>
          <a:srcRect t="2785" b="2785"/>
          <a:stretch>
            <a:fillRect/>
          </a:stretch>
        </p:blipFill>
        <p:spPr>
          <a:xfrm>
            <a:off x="0" y="0"/>
            <a:ext cx="12192000" cy="6858000"/>
          </a:xfrm>
          <a:prstGeom prst="rect">
            <a:avLst/>
          </a:prstGeom>
          <a:solidFill>
            <a:schemeClr val="bg2">
              <a:lumMod val="90000"/>
            </a:schemeClr>
          </a:solidFill>
        </p:spPr>
      </p:pic>
      <p:sp>
        <p:nvSpPr>
          <p:cNvPr id="3" name="TextBox 2">
            <a:extLst>
              <a:ext uri="{FF2B5EF4-FFF2-40B4-BE49-F238E27FC236}">
                <a16:creationId xmlns:a16="http://schemas.microsoft.com/office/drawing/2014/main" xmlns="" id="{DC922B3A-10BC-13E8-0AFF-93AC5FDC1E18}"/>
              </a:ext>
            </a:extLst>
          </p:cNvPr>
          <p:cNvSpPr txBox="1"/>
          <p:nvPr/>
        </p:nvSpPr>
        <p:spPr>
          <a:xfrm>
            <a:off x="821094" y="2695288"/>
            <a:ext cx="10758196" cy="1323439"/>
          </a:xfrm>
          <a:prstGeom prst="rect">
            <a:avLst/>
          </a:prstGeom>
          <a:noFill/>
        </p:spPr>
        <p:txBody>
          <a:bodyPr wrap="square">
            <a:spAutoFit/>
          </a:bodyPr>
          <a:lstStyle/>
          <a:p>
            <a:pPr algn="ctr"/>
            <a:r>
              <a:rPr lang="en-GB" sz="4000" b="1" dirty="0">
                <a:solidFill>
                  <a:schemeClr val="bg1"/>
                </a:solidFill>
                <a:latin typeface="Times New Roman" panose="02020603050405020304" pitchFamily="18" charset="0"/>
                <a:cs typeface="Times New Roman" panose="02020603050405020304" pitchFamily="18" charset="0"/>
              </a:rPr>
              <a:t>LAUNCH SITES PROXIMITY ANALYSIS –   FOLIUM INTERACTIVE MAP</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087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24E6E8B9-3837-BF8D-5A57-FD3C97B48992}"/>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8" name="TextBox 7">
            <a:extLst>
              <a:ext uri="{FF2B5EF4-FFF2-40B4-BE49-F238E27FC236}">
                <a16:creationId xmlns:a16="http://schemas.microsoft.com/office/drawing/2014/main" xmlns="" id="{71BDF4D2-B139-E9C4-16C1-E50BB0194D56}"/>
              </a:ext>
            </a:extLst>
          </p:cNvPr>
          <p:cNvSpPr txBox="1"/>
          <p:nvPr/>
        </p:nvSpPr>
        <p:spPr>
          <a:xfrm>
            <a:off x="325315" y="5213022"/>
            <a:ext cx="11517923" cy="1015663"/>
          </a:xfrm>
          <a:prstGeom prst="rect">
            <a:avLst/>
          </a:prstGeom>
          <a:noFill/>
        </p:spPr>
        <p:txBody>
          <a:bodyPr wrap="square">
            <a:spAutoFit/>
          </a:bodyPr>
          <a:lstStyle/>
          <a:p>
            <a:pPr marL="285750" indent="-285750">
              <a:buFont typeface="Arial" pitchFamily="34" charset="0"/>
              <a:buChar char="•"/>
            </a:pPr>
            <a:r>
              <a:rPr lang="en-US" sz="2000" b="1" dirty="0">
                <a:solidFill>
                  <a:schemeClr val="bg1"/>
                </a:solidFill>
                <a:latin typeface="+mj-lt"/>
              </a:rPr>
              <a:t>The left map shows all SpaceX launch sites, and the right map also shows that all launch sites are in the United States.</a:t>
            </a:r>
          </a:p>
          <a:p>
            <a:pPr marL="285750" indent="-285750">
              <a:buFont typeface="Arial" pitchFamily="34" charset="0"/>
              <a:buChar char="•"/>
            </a:pPr>
            <a:r>
              <a:rPr lang="en-US" sz="2000" b="1" dirty="0">
                <a:solidFill>
                  <a:schemeClr val="bg1"/>
                </a:solidFill>
                <a:latin typeface="+mj-lt"/>
              </a:rPr>
              <a:t>As can be seen on the map, all launch sites are near the coast.</a:t>
            </a:r>
            <a:endParaRPr lang="en-IN" sz="2000" b="1" dirty="0">
              <a:solidFill>
                <a:schemeClr val="bg1"/>
              </a:solidFill>
              <a:latin typeface="+mj-lt"/>
            </a:endParaRPr>
          </a:p>
        </p:txBody>
      </p:sp>
      <p:pic>
        <p:nvPicPr>
          <p:cNvPr id="10" name="Picture 9">
            <a:extLst>
              <a:ext uri="{FF2B5EF4-FFF2-40B4-BE49-F238E27FC236}">
                <a16:creationId xmlns:a16="http://schemas.microsoft.com/office/drawing/2014/main" xmlns="" id="{A4879719-AD7F-C887-D0FB-A53792ABD166}"/>
              </a:ext>
            </a:extLst>
          </p:cNvPr>
          <p:cNvPicPr>
            <a:picLocks noChangeAspect="1"/>
          </p:cNvPicPr>
          <p:nvPr/>
        </p:nvPicPr>
        <p:blipFill>
          <a:blip r:embed="rId4"/>
          <a:stretch>
            <a:fillRect/>
          </a:stretch>
        </p:blipFill>
        <p:spPr>
          <a:xfrm>
            <a:off x="508500" y="1979574"/>
            <a:ext cx="5515463" cy="3123028"/>
          </a:xfrm>
          <a:prstGeom prst="rect">
            <a:avLst/>
          </a:prstGeom>
          <a:ln>
            <a:solidFill>
              <a:schemeClr val="tx1"/>
            </a:solidFill>
          </a:ln>
          <a:effectLst>
            <a:outerShdw blurRad="50800" dist="38100" dir="10800000" algn="r" rotWithShape="0">
              <a:prstClr val="black">
                <a:alpha val="40000"/>
              </a:prstClr>
            </a:outerShdw>
          </a:effectLst>
        </p:spPr>
      </p:pic>
      <p:pic>
        <p:nvPicPr>
          <p:cNvPr id="12" name="Picture 11">
            <a:extLst>
              <a:ext uri="{FF2B5EF4-FFF2-40B4-BE49-F238E27FC236}">
                <a16:creationId xmlns:a16="http://schemas.microsoft.com/office/drawing/2014/main" xmlns="" id="{C59AD8F1-451D-A7FA-4408-393F9830FC73}"/>
              </a:ext>
            </a:extLst>
          </p:cNvPr>
          <p:cNvPicPr>
            <a:picLocks noChangeAspect="1"/>
          </p:cNvPicPr>
          <p:nvPr/>
        </p:nvPicPr>
        <p:blipFill>
          <a:blip r:embed="rId5"/>
          <a:stretch>
            <a:fillRect/>
          </a:stretch>
        </p:blipFill>
        <p:spPr>
          <a:xfrm>
            <a:off x="6210011" y="1979574"/>
            <a:ext cx="5473489" cy="3154889"/>
          </a:xfrm>
          <a:prstGeom prst="rect">
            <a:avLst/>
          </a:prstGeom>
          <a:ln>
            <a:solidFill>
              <a:schemeClr val="tx1"/>
            </a:solidFill>
          </a:ln>
          <a:effectLst>
            <a:outerShdw blurRad="50800" dist="38100" dir="10800000" algn="r" rotWithShape="0">
              <a:prstClr val="black">
                <a:alpha val="40000"/>
              </a:prstClr>
            </a:outerShdw>
          </a:effectLst>
        </p:spPr>
      </p:pic>
      <p:cxnSp>
        <p:nvCxnSpPr>
          <p:cNvPr id="9" name="Straight Connector 8"/>
          <p:cNvCxnSpPr/>
          <p:nvPr/>
        </p:nvCxnSpPr>
        <p:spPr>
          <a:xfrm flipV="1">
            <a:off x="-11724" y="1319633"/>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01612" y="399156"/>
            <a:ext cx="6340198" cy="707886"/>
          </a:xfrm>
          <a:prstGeom prst="rect">
            <a:avLst/>
          </a:prstGeom>
        </p:spPr>
        <p:txBody>
          <a:bodyPr wrap="none">
            <a:spAutoFit/>
          </a:bodyPr>
          <a:lstStyle/>
          <a:p>
            <a:pPr algn="ctr"/>
            <a:r>
              <a:rPr lang="en-GB" sz="4000" b="1" dirty="0">
                <a:latin typeface="+mj-lt"/>
              </a:rPr>
              <a:t>All </a:t>
            </a:r>
            <a:r>
              <a:rPr lang="en-GB" sz="4000" b="1" dirty="0">
                <a:effectLst>
                  <a:glow rad="63500">
                    <a:schemeClr val="accent3">
                      <a:satMod val="175000"/>
                      <a:alpha val="40000"/>
                    </a:schemeClr>
                  </a:glow>
                </a:effectLst>
                <a:latin typeface="+mj-lt"/>
              </a:rPr>
              <a:t>launch</a:t>
            </a:r>
            <a:r>
              <a:rPr lang="en-GB" sz="4000" b="1" dirty="0">
                <a:latin typeface="+mj-lt"/>
              </a:rPr>
              <a:t> sites on a map</a:t>
            </a:r>
            <a:endParaRPr lang="en-IN" sz="4000" b="1" dirty="0">
              <a:latin typeface="+mj-lt"/>
            </a:endParaRPr>
          </a:p>
        </p:txBody>
      </p:sp>
    </p:spTree>
    <p:extLst>
      <p:ext uri="{BB962C8B-B14F-4D97-AF65-F5344CB8AC3E}">
        <p14:creationId xmlns:p14="http://schemas.microsoft.com/office/powerpoint/2010/main" val="376228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9BD25E03-0D06-D83D-2CBB-4F7358965D0D}"/>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8C0B4BED-EF3F-4E15-7BE7-4CD3BB14C07A}"/>
              </a:ext>
            </a:extLst>
          </p:cNvPr>
          <p:cNvSpPr txBox="1"/>
          <p:nvPr/>
        </p:nvSpPr>
        <p:spPr>
          <a:xfrm>
            <a:off x="641838" y="521125"/>
            <a:ext cx="8144926" cy="707886"/>
          </a:xfrm>
          <a:prstGeom prst="rect">
            <a:avLst/>
          </a:prstGeom>
          <a:noFill/>
        </p:spPr>
        <p:txBody>
          <a:bodyPr wrap="square">
            <a:spAutoFit/>
          </a:bodyPr>
          <a:lstStyle/>
          <a:p>
            <a:r>
              <a:rPr lang="en-IN" sz="4000" b="1" dirty="0" err="1">
                <a:solidFill>
                  <a:schemeClr val="tx2">
                    <a:lumMod val="50000"/>
                  </a:schemeClr>
                </a:solidFill>
                <a:effectLst>
                  <a:glow rad="63500">
                    <a:schemeClr val="accent3">
                      <a:satMod val="175000"/>
                      <a:alpha val="40000"/>
                    </a:schemeClr>
                  </a:glow>
                </a:effectLst>
                <a:latin typeface="+mj-lt"/>
              </a:rPr>
              <a:t>Color-labeled</a:t>
            </a:r>
            <a:r>
              <a:rPr lang="en-IN" sz="4000" b="1" dirty="0">
                <a:solidFill>
                  <a:schemeClr val="tx2">
                    <a:lumMod val="50000"/>
                  </a:schemeClr>
                </a:solidFill>
                <a:effectLst>
                  <a:glow rad="63500">
                    <a:schemeClr val="accent3">
                      <a:satMod val="175000"/>
                      <a:alpha val="40000"/>
                    </a:schemeClr>
                  </a:glow>
                </a:effectLst>
                <a:latin typeface="+mj-lt"/>
              </a:rPr>
              <a:t> Launch Outcomes</a:t>
            </a:r>
          </a:p>
        </p:txBody>
      </p:sp>
      <p:sp>
        <p:nvSpPr>
          <p:cNvPr id="6" name="TextBox 5">
            <a:extLst>
              <a:ext uri="{FF2B5EF4-FFF2-40B4-BE49-F238E27FC236}">
                <a16:creationId xmlns:a16="http://schemas.microsoft.com/office/drawing/2014/main" xmlns="" id="{75E61DD2-74E8-D557-65C4-4115A8735BF0}"/>
              </a:ext>
            </a:extLst>
          </p:cNvPr>
          <p:cNvSpPr txBox="1"/>
          <p:nvPr/>
        </p:nvSpPr>
        <p:spPr>
          <a:xfrm>
            <a:off x="501162" y="5258164"/>
            <a:ext cx="11377246" cy="707886"/>
          </a:xfrm>
          <a:prstGeom prst="rect">
            <a:avLst/>
          </a:prstGeom>
          <a:noFill/>
        </p:spPr>
        <p:txBody>
          <a:bodyPr wrap="square">
            <a:spAutoFit/>
          </a:bodyPr>
          <a:lstStyle/>
          <a:p>
            <a:r>
              <a:rPr lang="en-GB" sz="2000" b="1" dirty="0">
                <a:solidFill>
                  <a:schemeClr val="bg1"/>
                </a:solidFill>
                <a:latin typeface="+mj-lt"/>
              </a:rPr>
              <a:t>Launches have been grouped into clusters, and annotated with </a:t>
            </a:r>
            <a:r>
              <a:rPr lang="en-GB" sz="2000" b="1" dirty="0">
                <a:solidFill>
                  <a:srgbClr val="00B050"/>
                </a:solidFill>
                <a:highlight>
                  <a:srgbClr val="000000"/>
                </a:highlight>
                <a:latin typeface="+mj-lt"/>
              </a:rPr>
              <a:t>green icons </a:t>
            </a:r>
            <a:r>
              <a:rPr lang="en-GB" sz="2000" b="1" dirty="0">
                <a:solidFill>
                  <a:schemeClr val="bg1"/>
                </a:solidFill>
                <a:latin typeface="+mj-lt"/>
              </a:rPr>
              <a:t>for successful launches, and </a:t>
            </a:r>
            <a:r>
              <a:rPr lang="en-GB" sz="2000" b="1" dirty="0">
                <a:solidFill>
                  <a:srgbClr val="C00000"/>
                </a:solidFill>
                <a:highlight>
                  <a:srgbClr val="000000"/>
                </a:highlight>
                <a:latin typeface="+mj-lt"/>
              </a:rPr>
              <a:t>red icons </a:t>
            </a:r>
            <a:r>
              <a:rPr lang="en-GB" sz="2000" b="1" dirty="0">
                <a:solidFill>
                  <a:schemeClr val="bg1"/>
                </a:solidFill>
                <a:latin typeface="+mj-lt"/>
              </a:rPr>
              <a:t>for failed launches.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204" y="1808770"/>
            <a:ext cx="2181529" cy="1943371"/>
          </a:xfrm>
          <a:prstGeom prst="rect">
            <a:avLst/>
          </a:prstGeom>
        </p:spPr>
      </p:pic>
      <p:sp>
        <p:nvSpPr>
          <p:cNvPr id="9" name="Rectangle 8"/>
          <p:cNvSpPr/>
          <p:nvPr/>
        </p:nvSpPr>
        <p:spPr>
          <a:xfrm>
            <a:off x="641838" y="1834914"/>
            <a:ext cx="3200400" cy="2935510"/>
          </a:xfrm>
          <a:prstGeom prst="rect">
            <a:avLst/>
          </a:prstGeom>
          <a:ln>
            <a:solidFill>
              <a:schemeClr val="tx1"/>
            </a:solidFill>
          </a:ln>
          <a:effectLst>
            <a:outerShdw blurRad="50800" dist="38100" dir="10800000" algn="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436" y="2155326"/>
            <a:ext cx="2181529" cy="1943371"/>
          </a:xfrm>
          <a:prstGeom prst="rect">
            <a:avLst/>
          </a:prstGeom>
          <a:ln>
            <a:solidFill>
              <a:schemeClr val="tx1"/>
            </a:solidFill>
          </a:ln>
          <a:effectLst>
            <a:outerShdw blurRad="50800" dist="38100" dir="10800000" algn="r" rotWithShape="0">
              <a:prstClr val="black">
                <a:alpha val="40000"/>
              </a:prstClr>
            </a:outerShdw>
          </a:effectLst>
        </p:spPr>
      </p:pic>
      <p:sp>
        <p:nvSpPr>
          <p:cNvPr id="13" name="TextBox 12"/>
          <p:cNvSpPr txBox="1"/>
          <p:nvPr/>
        </p:nvSpPr>
        <p:spPr>
          <a:xfrm>
            <a:off x="1064388" y="4232618"/>
            <a:ext cx="2685351" cy="369332"/>
          </a:xfrm>
          <a:prstGeom prst="rect">
            <a:avLst/>
          </a:prstGeom>
          <a:noFill/>
        </p:spPr>
        <p:txBody>
          <a:bodyPr wrap="none" rtlCol="0">
            <a:spAutoFit/>
          </a:bodyPr>
          <a:lstStyle/>
          <a:p>
            <a:r>
              <a:rPr lang="en-US" dirty="0"/>
              <a:t>Launch Site in California</a:t>
            </a:r>
            <a:endParaRPr lang="en-IN" dirty="0"/>
          </a:p>
        </p:txBody>
      </p:sp>
      <p:sp>
        <p:nvSpPr>
          <p:cNvPr id="22" name="Rectangle 21"/>
          <p:cNvSpPr/>
          <p:nvPr/>
        </p:nvSpPr>
        <p:spPr>
          <a:xfrm>
            <a:off x="5232848" y="1478228"/>
            <a:ext cx="5988423" cy="3710028"/>
          </a:xfrm>
          <a:prstGeom prst="rect">
            <a:avLst/>
          </a:prstGeom>
          <a:ln>
            <a:solidFill>
              <a:schemeClr val="tx1"/>
            </a:solidFill>
          </a:ln>
          <a:effectLst>
            <a:outerShdw blurRad="50800" dist="38100" dir="10800000" algn="r"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0024" y="1725078"/>
            <a:ext cx="1934308" cy="1577591"/>
          </a:xfrm>
          <a:prstGeom prst="rect">
            <a:avLst/>
          </a:prstGeom>
          <a:ln>
            <a:solidFill>
              <a:schemeClr val="tx1"/>
            </a:solidFill>
          </a:ln>
          <a:effectLst>
            <a:outerShdw blurRad="50800" dist="38100" dir="10800000" algn="r" rotWithShape="0">
              <a:prstClr val="black">
                <a:alpha val="40000"/>
              </a:prstClr>
            </a:outerShdw>
          </a:effec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4279" y="1669710"/>
            <a:ext cx="1943005" cy="1753687"/>
          </a:xfrm>
          <a:prstGeom prst="rect">
            <a:avLst/>
          </a:prstGeom>
          <a:ln>
            <a:solidFill>
              <a:schemeClr val="tx1"/>
            </a:solidFill>
          </a:ln>
          <a:effectLst>
            <a:outerShdw blurRad="50800" dist="38100" dir="10800000" algn="r" rotWithShape="0">
              <a:prstClr val="black">
                <a:alpha val="40000"/>
              </a:prstClr>
            </a:outerShdw>
          </a:effectLst>
        </p:spPr>
      </p:pic>
      <p:pic>
        <p:nvPicPr>
          <p:cNvPr id="12" name="Picture 11">
            <a:extLst>
              <a:ext uri="{FF2B5EF4-FFF2-40B4-BE49-F238E27FC236}">
                <a16:creationId xmlns:a16="http://schemas.microsoft.com/office/drawing/2014/main" xmlns="" id="{20DBF955-81B7-0574-7C1F-DBCDE68CA586}"/>
              </a:ext>
            </a:extLst>
          </p:cNvPr>
          <p:cNvPicPr>
            <a:picLocks noChangeAspect="1"/>
          </p:cNvPicPr>
          <p:nvPr/>
        </p:nvPicPr>
        <p:blipFill rotWithShape="1">
          <a:blip r:embed="rId7"/>
          <a:srcRect t="1600" r="11625"/>
          <a:stretch/>
        </p:blipFill>
        <p:spPr>
          <a:xfrm>
            <a:off x="9533363" y="1669710"/>
            <a:ext cx="1564944" cy="2290291"/>
          </a:xfrm>
          <a:prstGeom prst="rect">
            <a:avLst/>
          </a:prstGeom>
          <a:ln>
            <a:solidFill>
              <a:schemeClr val="tx1"/>
            </a:solidFill>
          </a:ln>
          <a:effectLst>
            <a:outerShdw blurRad="50800" dist="38100" dir="10800000" algn="r" rotWithShape="0">
              <a:prstClr val="black">
                <a:alpha val="40000"/>
              </a:prstClr>
            </a:outerShdw>
          </a:effectLst>
        </p:spPr>
      </p:pic>
      <p:pic>
        <p:nvPicPr>
          <p:cNvPr id="10" name="Picture 9">
            <a:extLst>
              <a:ext uri="{FF2B5EF4-FFF2-40B4-BE49-F238E27FC236}">
                <a16:creationId xmlns:a16="http://schemas.microsoft.com/office/drawing/2014/main" xmlns="" id="{7AB9FC4F-0F8C-7C93-EFE6-618FFD147BF4}"/>
              </a:ext>
            </a:extLst>
          </p:cNvPr>
          <p:cNvPicPr>
            <a:picLocks noChangeAspect="1"/>
          </p:cNvPicPr>
          <p:nvPr/>
        </p:nvPicPr>
        <p:blipFill>
          <a:blip r:embed="rId8"/>
          <a:stretch>
            <a:fillRect/>
          </a:stretch>
        </p:blipFill>
        <p:spPr>
          <a:xfrm>
            <a:off x="5443732" y="3423397"/>
            <a:ext cx="1930600" cy="1647445"/>
          </a:xfrm>
          <a:prstGeom prst="rect">
            <a:avLst/>
          </a:prstGeom>
          <a:ln>
            <a:solidFill>
              <a:schemeClr val="tx1"/>
            </a:solidFill>
          </a:ln>
          <a:effectLst>
            <a:outerShdw blurRad="50800" dist="38100" dir="10800000" algn="r" rotWithShape="0">
              <a:prstClr val="black">
                <a:alpha val="40000"/>
              </a:prstClr>
            </a:outerShdw>
          </a:effec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4279" y="3538398"/>
            <a:ext cx="1884059" cy="1466668"/>
          </a:xfrm>
          <a:prstGeom prst="rect">
            <a:avLst/>
          </a:prstGeom>
        </p:spPr>
      </p:pic>
      <p:sp>
        <p:nvSpPr>
          <p:cNvPr id="24" name="Rectangle 23"/>
          <p:cNvSpPr/>
          <p:nvPr/>
        </p:nvSpPr>
        <p:spPr>
          <a:xfrm>
            <a:off x="9397284" y="4098697"/>
            <a:ext cx="2032447" cy="646331"/>
          </a:xfrm>
          <a:prstGeom prst="rect">
            <a:avLst/>
          </a:prstGeom>
        </p:spPr>
        <p:txBody>
          <a:bodyPr wrap="square">
            <a:spAutoFit/>
          </a:bodyPr>
          <a:lstStyle/>
          <a:p>
            <a:r>
              <a:rPr lang="en-US" dirty="0"/>
              <a:t>Launch Sites in Florida</a:t>
            </a:r>
            <a:endParaRPr lang="en-IN" dirty="0"/>
          </a:p>
        </p:txBody>
      </p:sp>
      <p:cxnSp>
        <p:nvCxnSpPr>
          <p:cNvPr id="16" name="Straight Connector 15"/>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620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179FDCC3-589D-98AA-B791-44169257987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A723213F-A9AC-5D36-9073-AB61A9D4F8D5}"/>
              </a:ext>
            </a:extLst>
          </p:cNvPr>
          <p:cNvSpPr txBox="1"/>
          <p:nvPr/>
        </p:nvSpPr>
        <p:spPr>
          <a:xfrm>
            <a:off x="656491" y="562680"/>
            <a:ext cx="7447685" cy="646331"/>
          </a:xfrm>
          <a:prstGeom prst="rect">
            <a:avLst/>
          </a:prstGeom>
          <a:noFill/>
        </p:spPr>
        <p:txBody>
          <a:bodyPr wrap="square">
            <a:spAutoFit/>
          </a:bodyPr>
          <a:lstStyle/>
          <a:p>
            <a:r>
              <a:rPr lang="en-IN" sz="3600" b="1" dirty="0">
                <a:solidFill>
                  <a:schemeClr val="tx2">
                    <a:lumMod val="50000"/>
                  </a:schemeClr>
                </a:solidFill>
                <a:effectLst>
                  <a:glow rad="63500">
                    <a:schemeClr val="accent3">
                      <a:satMod val="175000"/>
                      <a:alpha val="40000"/>
                    </a:schemeClr>
                  </a:glow>
                </a:effectLst>
                <a:latin typeface="+mj-lt"/>
              </a:rPr>
              <a:t>Proximities</a:t>
            </a:r>
            <a:r>
              <a:rPr lang="en-IN" sz="3600" b="1" dirty="0">
                <a:solidFill>
                  <a:schemeClr val="tx2">
                    <a:lumMod val="50000"/>
                  </a:schemeClr>
                </a:solidFill>
                <a:latin typeface="+mj-lt"/>
              </a:rPr>
              <a:t> of Launch Sites</a:t>
            </a:r>
          </a:p>
        </p:txBody>
      </p:sp>
      <p:sp>
        <p:nvSpPr>
          <p:cNvPr id="8" name="TextBox 7">
            <a:extLst>
              <a:ext uri="{FF2B5EF4-FFF2-40B4-BE49-F238E27FC236}">
                <a16:creationId xmlns:a16="http://schemas.microsoft.com/office/drawing/2014/main" xmlns="" id="{93EE7382-2982-10B2-1901-645206CBCD81}"/>
              </a:ext>
            </a:extLst>
          </p:cNvPr>
          <p:cNvSpPr txBox="1"/>
          <p:nvPr/>
        </p:nvSpPr>
        <p:spPr>
          <a:xfrm>
            <a:off x="394189" y="4842428"/>
            <a:ext cx="11403622" cy="1015663"/>
          </a:xfrm>
          <a:prstGeom prst="rect">
            <a:avLst/>
          </a:prstGeom>
          <a:noFill/>
        </p:spPr>
        <p:txBody>
          <a:bodyPr wrap="square">
            <a:spAutoFit/>
          </a:bodyPr>
          <a:lstStyle/>
          <a:p>
            <a:r>
              <a:rPr lang="en-US" sz="2000" b="1" dirty="0">
                <a:solidFill>
                  <a:schemeClr val="bg1"/>
                </a:solidFill>
                <a:latin typeface="+mj-lt"/>
              </a:rPr>
              <a:t>• It can be found that the launch site is close to railways and highways for transportation of equipment or personnel, and is also close to coastline and relatively far from the cities so that launch failure does not pose a threat.</a:t>
            </a:r>
            <a:endParaRPr lang="en-IN" sz="2000" b="1" dirty="0">
              <a:solidFill>
                <a:schemeClr val="bg1"/>
              </a:solidFill>
              <a:latin typeface="+mj-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38" y="1613961"/>
            <a:ext cx="3962888" cy="3084956"/>
          </a:xfrm>
          <a:prstGeom prst="rect">
            <a:avLst/>
          </a:prstGeom>
          <a:ln>
            <a:solidFill>
              <a:schemeClr val="tx1"/>
            </a:solidFill>
          </a:ln>
          <a:effectLst>
            <a:outerShdw blurRad="50800" dist="38100" dir="10800000" algn="r" rotWithShape="0">
              <a:prstClr val="black">
                <a:alpha val="40000"/>
              </a:prst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6218" y="1540927"/>
            <a:ext cx="3755918" cy="3089844"/>
          </a:xfrm>
          <a:prstGeom prst="rect">
            <a:avLst/>
          </a:prstGeom>
          <a:ln>
            <a:solidFill>
              <a:schemeClr val="tx1"/>
            </a:solidFill>
          </a:ln>
          <a:effectLst>
            <a:outerShdw blurRad="50800" dist="38100" dir="10800000" algn="r" rotWithShape="0">
              <a:prstClr val="black">
                <a:alpha val="40000"/>
              </a:prstClr>
            </a:outerShdw>
          </a:effectLst>
        </p:spPr>
      </p:pic>
      <p:cxnSp>
        <p:nvCxnSpPr>
          <p:cNvPr id="7" name="Straight Connector 6"/>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603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7D20A38-A025-BABC-35EA-5E273AA5025D}"/>
              </a:ext>
            </a:extLst>
          </p:cNvPr>
          <p:cNvPicPr>
            <a:picLocks noGrp="1" noChangeAspect="1"/>
          </p:cNvPicPr>
          <p:nvPr/>
        </p:nvPicPr>
        <p:blipFill>
          <a:blip r:embed="rId2"/>
          <a:srcRect t="2785" b="2785"/>
          <a:stretch>
            <a:fillRect/>
          </a:stretch>
        </p:blipFill>
        <p:spPr>
          <a:xfrm>
            <a:off x="0" y="0"/>
            <a:ext cx="12192000" cy="6858000"/>
          </a:xfrm>
          <a:prstGeom prst="rect">
            <a:avLst/>
          </a:prstGeom>
          <a:solidFill>
            <a:schemeClr val="bg2">
              <a:lumMod val="90000"/>
            </a:schemeClr>
          </a:solidFill>
        </p:spPr>
      </p:pic>
      <p:sp>
        <p:nvSpPr>
          <p:cNvPr id="6" name="TextBox 5">
            <a:extLst>
              <a:ext uri="{FF2B5EF4-FFF2-40B4-BE49-F238E27FC236}">
                <a16:creationId xmlns:a16="http://schemas.microsoft.com/office/drawing/2014/main" xmlns="" id="{46D54825-7DAF-A9C6-A66E-A3F10C31EAEE}"/>
              </a:ext>
            </a:extLst>
          </p:cNvPr>
          <p:cNvSpPr txBox="1"/>
          <p:nvPr/>
        </p:nvSpPr>
        <p:spPr>
          <a:xfrm>
            <a:off x="469019" y="2796464"/>
            <a:ext cx="11722981" cy="1323439"/>
          </a:xfrm>
          <a:prstGeom prst="rect">
            <a:avLst/>
          </a:prstGeom>
          <a:noFill/>
        </p:spPr>
        <p:txBody>
          <a:bodyPr wrap="square">
            <a:spAutoFit/>
          </a:bodyPr>
          <a:lstStyle/>
          <a:p>
            <a:pPr algn="ctr"/>
            <a:r>
              <a:rPr lang="en-GB" sz="4000" b="1" dirty="0" smtClean="0">
                <a:solidFill>
                  <a:schemeClr val="bg1"/>
                </a:solidFill>
                <a:latin typeface="Times New Roman" panose="02020603050405020304" pitchFamily="18" charset="0"/>
                <a:cs typeface="Times New Roman" panose="02020603050405020304" pitchFamily="18" charset="0"/>
              </a:rPr>
              <a:t>BUILD AN INTERACTIVE DASHBOARD</a:t>
            </a:r>
          </a:p>
          <a:p>
            <a:pPr algn="ctr"/>
            <a:r>
              <a:rPr lang="en-GB" sz="4000" b="1" dirty="0" smtClean="0">
                <a:solidFill>
                  <a:schemeClr val="bg1"/>
                </a:solidFill>
                <a:latin typeface="Times New Roman" panose="02020603050405020304" pitchFamily="18" charset="0"/>
                <a:cs typeface="Times New Roman" panose="02020603050405020304" pitchFamily="18" charset="0"/>
              </a:rPr>
              <a:t>  - PLOTLY DASH</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22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0A23E8C0-5601-2608-9D98-FE8D3E36FA47}"/>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38852442-7BF1-4CC3-53FC-6327D446895E}"/>
              </a:ext>
            </a:extLst>
          </p:cNvPr>
          <p:cNvSpPr txBox="1"/>
          <p:nvPr/>
        </p:nvSpPr>
        <p:spPr>
          <a:xfrm>
            <a:off x="549275" y="570984"/>
            <a:ext cx="8234240" cy="646331"/>
          </a:xfrm>
          <a:prstGeom prst="rect">
            <a:avLst/>
          </a:prstGeom>
          <a:noFill/>
        </p:spPr>
        <p:txBody>
          <a:bodyPr wrap="square">
            <a:spAutoFit/>
          </a:bodyPr>
          <a:lstStyle/>
          <a:p>
            <a:r>
              <a:rPr lang="en-US" sz="3600" b="1" dirty="0">
                <a:latin typeface="+mj-lt"/>
              </a:rPr>
              <a:t>Total Success Launches By all sites</a:t>
            </a:r>
            <a:endParaRPr lang="en-IN" sz="3600" b="1" dirty="0">
              <a:latin typeface="+mj-lt"/>
            </a:endParaRPr>
          </a:p>
        </p:txBody>
      </p:sp>
      <p:sp>
        <p:nvSpPr>
          <p:cNvPr id="6" name="TextBox 5">
            <a:extLst>
              <a:ext uri="{FF2B5EF4-FFF2-40B4-BE49-F238E27FC236}">
                <a16:creationId xmlns:a16="http://schemas.microsoft.com/office/drawing/2014/main" xmlns="" id="{A0879167-069D-0E89-5B1C-C222BFD12BD2}"/>
              </a:ext>
            </a:extLst>
          </p:cNvPr>
          <p:cNvSpPr txBox="1"/>
          <p:nvPr/>
        </p:nvSpPr>
        <p:spPr>
          <a:xfrm>
            <a:off x="971505" y="1458054"/>
            <a:ext cx="9864135" cy="707886"/>
          </a:xfrm>
          <a:prstGeom prst="rect">
            <a:avLst/>
          </a:prstGeom>
          <a:noFill/>
        </p:spPr>
        <p:txBody>
          <a:bodyPr wrap="square">
            <a:spAutoFit/>
          </a:bodyPr>
          <a:lstStyle/>
          <a:p>
            <a:r>
              <a:rPr lang="en-US" sz="2000" b="1" u="sng" dirty="0">
                <a:solidFill>
                  <a:schemeClr val="bg1"/>
                </a:solidFill>
                <a:latin typeface="+mj-lt"/>
              </a:rPr>
              <a:t>Pie chart showing the success percentage achieved by each launch site</a:t>
            </a:r>
          </a:p>
          <a:p>
            <a:endParaRPr lang="en-US" sz="2000" b="1" u="sng" dirty="0">
              <a:solidFill>
                <a:srgbClr val="0B49CB"/>
              </a:solidFill>
              <a:latin typeface="+mj-lt"/>
            </a:endParaRPr>
          </a:p>
        </p:txBody>
      </p:sp>
      <p:sp>
        <p:nvSpPr>
          <p:cNvPr id="8" name="TextBox 7">
            <a:extLst>
              <a:ext uri="{FF2B5EF4-FFF2-40B4-BE49-F238E27FC236}">
                <a16:creationId xmlns:a16="http://schemas.microsoft.com/office/drawing/2014/main" xmlns="" id="{982AC030-A5EA-EEDB-7045-663FB3523C20}"/>
              </a:ext>
            </a:extLst>
          </p:cNvPr>
          <p:cNvSpPr txBox="1"/>
          <p:nvPr/>
        </p:nvSpPr>
        <p:spPr>
          <a:xfrm>
            <a:off x="905728" y="5132582"/>
            <a:ext cx="10225453" cy="707886"/>
          </a:xfrm>
          <a:prstGeom prst="rect">
            <a:avLst/>
          </a:prstGeom>
          <a:noFill/>
        </p:spPr>
        <p:txBody>
          <a:bodyPr wrap="square">
            <a:spAutoFit/>
          </a:bodyPr>
          <a:lstStyle/>
          <a:p>
            <a:r>
              <a:rPr lang="en-GB" sz="2000" b="1" dirty="0">
                <a:solidFill>
                  <a:schemeClr val="bg1"/>
                </a:solidFill>
                <a:latin typeface="+mj-lt"/>
              </a:rPr>
              <a:t>The launch site </a:t>
            </a:r>
            <a:r>
              <a:rPr lang="en-GB" sz="2000" b="1" dirty="0">
                <a:solidFill>
                  <a:schemeClr val="bg1"/>
                </a:solidFill>
                <a:highlight>
                  <a:srgbClr val="000000"/>
                </a:highlight>
                <a:latin typeface="+mj-lt"/>
              </a:rPr>
              <a:t>KSC LC-39 </a:t>
            </a:r>
            <a:r>
              <a:rPr lang="en-GB" sz="2000" b="1" dirty="0">
                <a:solidFill>
                  <a:schemeClr val="bg1"/>
                </a:solidFill>
                <a:latin typeface="+mj-lt"/>
              </a:rPr>
              <a:t>A had the most successful launches, with 41.7% of the total successful launches</a:t>
            </a:r>
            <a:endParaRPr lang="en-IN" sz="2000" b="1" dirty="0">
              <a:solidFill>
                <a:schemeClr val="bg1"/>
              </a:solidFill>
              <a:latin typeface="+mj-lt"/>
            </a:endParaRPr>
          </a:p>
        </p:txBody>
      </p:sp>
      <p:cxnSp>
        <p:nvCxnSpPr>
          <p:cNvPr id="7" name="Straight Connector 6"/>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168" y="2104385"/>
            <a:ext cx="3838575" cy="2924175"/>
          </a:xfrm>
          <a:prstGeom prst="rect">
            <a:avLst/>
          </a:prstGeom>
          <a:noFill/>
          <a:ln w="9525">
            <a:solidFill>
              <a:schemeClr val="tx1"/>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43371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979B318D-BF32-4F4E-38C4-088627433A0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B4717B78-DB77-FB27-EA96-B07A3679AAA2}"/>
              </a:ext>
            </a:extLst>
          </p:cNvPr>
          <p:cNvSpPr txBox="1"/>
          <p:nvPr/>
        </p:nvSpPr>
        <p:spPr>
          <a:xfrm>
            <a:off x="846993" y="1641572"/>
            <a:ext cx="9257127" cy="707886"/>
          </a:xfrm>
          <a:prstGeom prst="rect">
            <a:avLst/>
          </a:prstGeom>
          <a:noFill/>
        </p:spPr>
        <p:txBody>
          <a:bodyPr wrap="square">
            <a:spAutoFit/>
          </a:bodyPr>
          <a:lstStyle/>
          <a:p>
            <a:r>
              <a:rPr lang="en-US" sz="2000" b="1" u="sng" dirty="0">
                <a:solidFill>
                  <a:schemeClr val="bg1"/>
                </a:solidFill>
                <a:latin typeface="+mj-lt"/>
              </a:rPr>
              <a:t>Pie chart showing the Launch site with the highest launch success ratio</a:t>
            </a:r>
          </a:p>
          <a:p>
            <a:endParaRPr lang="en-US" sz="2000" b="1" u="sng" dirty="0">
              <a:solidFill>
                <a:schemeClr val="bg1"/>
              </a:solidFill>
              <a:latin typeface="+mj-lt"/>
            </a:endParaRPr>
          </a:p>
        </p:txBody>
      </p:sp>
      <p:sp>
        <p:nvSpPr>
          <p:cNvPr id="6" name="TextBox 5">
            <a:extLst>
              <a:ext uri="{FF2B5EF4-FFF2-40B4-BE49-F238E27FC236}">
                <a16:creationId xmlns:a16="http://schemas.microsoft.com/office/drawing/2014/main" xmlns="" id="{CE4D85D3-7D01-1609-9F2E-F28C4C03BFDD}"/>
              </a:ext>
            </a:extLst>
          </p:cNvPr>
          <p:cNvSpPr txBox="1"/>
          <p:nvPr/>
        </p:nvSpPr>
        <p:spPr>
          <a:xfrm>
            <a:off x="6354967" y="4271162"/>
            <a:ext cx="5480867" cy="1938992"/>
          </a:xfrm>
          <a:prstGeom prst="rect">
            <a:avLst/>
          </a:prstGeom>
          <a:noFill/>
        </p:spPr>
        <p:txBody>
          <a:bodyPr wrap="square">
            <a:spAutoFit/>
          </a:bodyPr>
          <a:lstStyle/>
          <a:p>
            <a:r>
              <a:rPr lang="en-US" sz="2000" b="1" dirty="0">
                <a:solidFill>
                  <a:schemeClr val="bg1"/>
                </a:solidFill>
                <a:latin typeface="+mj-lt"/>
              </a:rPr>
              <a:t>Launch Success Ratio Total Success Launched for site KSC LC-39A Success Failure </a:t>
            </a:r>
          </a:p>
          <a:p>
            <a:pPr marL="285750" indent="-285750">
              <a:buFont typeface="Wingdings" panose="05000000000000000000" pitchFamily="2" charset="2"/>
              <a:buChar char="v"/>
            </a:pPr>
            <a:r>
              <a:rPr lang="en-US" sz="2000" b="1" dirty="0">
                <a:solidFill>
                  <a:schemeClr val="bg1"/>
                </a:solidFill>
                <a:latin typeface="+mj-lt"/>
              </a:rPr>
              <a:t> KSLC-39A has the highest success rate with 10 landing successes (76.9%) and 3 landing failures (23.1%).</a:t>
            </a:r>
            <a:endParaRPr lang="en-IN" sz="2000" b="1" dirty="0">
              <a:solidFill>
                <a:schemeClr val="bg1"/>
              </a:solidFill>
              <a:latin typeface="+mj-lt"/>
            </a:endParaRPr>
          </a:p>
        </p:txBody>
      </p:sp>
      <p:sp>
        <p:nvSpPr>
          <p:cNvPr id="8" name="TextBox 7">
            <a:extLst>
              <a:ext uri="{FF2B5EF4-FFF2-40B4-BE49-F238E27FC236}">
                <a16:creationId xmlns:a16="http://schemas.microsoft.com/office/drawing/2014/main" xmlns="" id="{EEF14940-982F-E713-2D52-D9398CC0FE7A}"/>
              </a:ext>
            </a:extLst>
          </p:cNvPr>
          <p:cNvSpPr txBox="1"/>
          <p:nvPr/>
        </p:nvSpPr>
        <p:spPr>
          <a:xfrm>
            <a:off x="6235023" y="2155597"/>
            <a:ext cx="5720757" cy="1938992"/>
          </a:xfrm>
          <a:prstGeom prst="rect">
            <a:avLst/>
          </a:prstGeom>
          <a:noFill/>
        </p:spPr>
        <p:txBody>
          <a:bodyPr wrap="square">
            <a:spAutoFit/>
          </a:bodyPr>
          <a:lstStyle/>
          <a:p>
            <a:r>
              <a:rPr lang="en-US" sz="2000" b="1" dirty="0">
                <a:solidFill>
                  <a:schemeClr val="bg1"/>
                </a:solidFill>
                <a:latin typeface="+mj-lt"/>
              </a:rPr>
              <a:t>Launch Success Ratio Total Success Launched for site KSC LC-39A Success Failure.</a:t>
            </a:r>
          </a:p>
          <a:p>
            <a:pPr marL="285750" indent="-285750">
              <a:buFont typeface="Wingdings" panose="05000000000000000000" pitchFamily="2" charset="2"/>
              <a:buChar char="v"/>
            </a:pPr>
            <a:r>
              <a:rPr lang="en-US" sz="2000" b="1" dirty="0">
                <a:solidFill>
                  <a:schemeClr val="bg1"/>
                </a:solidFill>
                <a:latin typeface="+mj-lt"/>
              </a:rPr>
              <a:t> KSLC-39A has the highest success rate with 10 landing successes (76.9%) and 3 landing failures (23.1%).</a:t>
            </a:r>
            <a:endParaRPr lang="en-IN" sz="2000" b="1" dirty="0">
              <a:solidFill>
                <a:schemeClr val="bg1"/>
              </a:solidFill>
              <a:latin typeface="+mj-lt"/>
            </a:endParaRPr>
          </a:p>
        </p:txBody>
      </p:sp>
      <p:cxnSp>
        <p:nvCxnSpPr>
          <p:cNvPr id="7" name="Straight Connector 6"/>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425" y="2390966"/>
            <a:ext cx="3952875" cy="3028950"/>
          </a:xfrm>
          <a:prstGeom prst="rect">
            <a:avLst/>
          </a:prstGeom>
          <a:noFill/>
          <a:ln w="9525">
            <a:solidFill>
              <a:schemeClr val="tx1"/>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 name="Rectangle 2"/>
          <p:cNvSpPr/>
          <p:nvPr/>
        </p:nvSpPr>
        <p:spPr>
          <a:xfrm>
            <a:off x="288524" y="585434"/>
            <a:ext cx="11892999" cy="707886"/>
          </a:xfrm>
          <a:prstGeom prst="rect">
            <a:avLst/>
          </a:prstGeom>
        </p:spPr>
        <p:txBody>
          <a:bodyPr wrap="none">
            <a:spAutoFit/>
          </a:bodyPr>
          <a:lstStyle/>
          <a:p>
            <a:r>
              <a:rPr lang="en-US" sz="4000" b="1" dirty="0">
                <a:effectLst>
                  <a:glow rad="63500">
                    <a:schemeClr val="accent3">
                      <a:satMod val="175000"/>
                      <a:alpha val="40000"/>
                    </a:schemeClr>
                  </a:glow>
                </a:effectLst>
                <a:latin typeface="+mj-lt"/>
              </a:rPr>
              <a:t>Launch Site with Highest Launch Success Ratio</a:t>
            </a:r>
            <a:endParaRPr lang="en-IN" sz="4000" b="1" dirty="0">
              <a:effectLst>
                <a:glow rad="63500">
                  <a:schemeClr val="accent3">
                    <a:satMod val="175000"/>
                    <a:alpha val="40000"/>
                  </a:schemeClr>
                </a:glow>
              </a:effectLst>
              <a:latin typeface="+mj-lt"/>
            </a:endParaRPr>
          </a:p>
        </p:txBody>
      </p:sp>
    </p:spTree>
    <p:extLst>
      <p:ext uri="{BB962C8B-B14F-4D97-AF65-F5344CB8AC3E}">
        <p14:creationId xmlns:p14="http://schemas.microsoft.com/office/powerpoint/2010/main" val="8213102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E0A04D54-6D42-BC14-4AA3-92B60D7CA00E}"/>
              </a:ext>
            </a:extLst>
          </p:cNvPr>
          <p:cNvPicPr>
            <a:picLocks noChangeAspect="1"/>
          </p:cNvPicPr>
          <p:nvPr/>
        </p:nvPicPr>
        <p:blipFill rotWithShape="1">
          <a:blip r:embed="rId3">
            <a:alphaModFix amt="81000"/>
            <a:extLst>
              <a:ext uri="{BEBA8EAE-BF5A-486C-A8C5-ECC9F3942E4B}">
                <a14:imgProps xmlns:a14="http://schemas.microsoft.com/office/drawing/2010/main">
                  <a14:imgLayer r:embed="rId4">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F1616E67-09D3-CB75-8BC6-5179EEB2DCA9}"/>
              </a:ext>
            </a:extLst>
          </p:cNvPr>
          <p:cNvSpPr txBox="1"/>
          <p:nvPr/>
        </p:nvSpPr>
        <p:spPr>
          <a:xfrm>
            <a:off x="145298" y="569096"/>
            <a:ext cx="12067178" cy="646331"/>
          </a:xfrm>
          <a:prstGeom prst="rect">
            <a:avLst/>
          </a:prstGeom>
          <a:noFill/>
        </p:spPr>
        <p:txBody>
          <a:bodyPr wrap="square">
            <a:spAutoFit/>
          </a:bodyPr>
          <a:lstStyle/>
          <a:p>
            <a:r>
              <a:rPr lang="en-GB" sz="3600" b="1" dirty="0">
                <a:effectLst>
                  <a:glow rad="63500">
                    <a:schemeClr val="accent3">
                      <a:satMod val="175000"/>
                      <a:alpha val="40000"/>
                    </a:schemeClr>
                  </a:glow>
                </a:effectLst>
                <a:latin typeface="+mj-lt"/>
              </a:rPr>
              <a:t>Launch Outcome Vs. Payload scatter plot for all sites</a:t>
            </a:r>
            <a:endParaRPr lang="en-IN" sz="3600" b="1" dirty="0">
              <a:effectLst>
                <a:glow rad="63500">
                  <a:schemeClr val="accent3">
                    <a:satMod val="175000"/>
                    <a:alpha val="40000"/>
                  </a:schemeClr>
                </a:glow>
              </a:effectLst>
              <a:latin typeface="+mj-lt"/>
            </a:endParaRPr>
          </a:p>
        </p:txBody>
      </p:sp>
      <p:sp>
        <p:nvSpPr>
          <p:cNvPr id="6" name="TextBox 5">
            <a:extLst>
              <a:ext uri="{FF2B5EF4-FFF2-40B4-BE49-F238E27FC236}">
                <a16:creationId xmlns:a16="http://schemas.microsoft.com/office/drawing/2014/main" xmlns="" id="{494F383A-B321-89CA-D31A-03F4634415FC}"/>
              </a:ext>
            </a:extLst>
          </p:cNvPr>
          <p:cNvSpPr txBox="1"/>
          <p:nvPr/>
        </p:nvSpPr>
        <p:spPr>
          <a:xfrm>
            <a:off x="177542" y="4525194"/>
            <a:ext cx="12002690" cy="2308324"/>
          </a:xfrm>
          <a:prstGeom prst="rect">
            <a:avLst/>
          </a:prstGeom>
          <a:noFill/>
        </p:spPr>
        <p:txBody>
          <a:bodyPr wrap="square" numCol="2">
            <a:spAutoFit/>
          </a:bodyPr>
          <a:lstStyle/>
          <a:p>
            <a:pPr marL="285750" indent="-285750">
              <a:buFont typeface="Arial" pitchFamily="34" charset="0"/>
              <a:buChar char="•"/>
            </a:pPr>
            <a:r>
              <a:rPr lang="en-GB" b="1" dirty="0">
                <a:solidFill>
                  <a:schemeClr val="bg1"/>
                </a:solidFill>
                <a:latin typeface="+mj-lt"/>
              </a:rPr>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b="1" dirty="0">
                <a:solidFill>
                  <a:schemeClr val="bg1"/>
                </a:solidFill>
                <a:latin typeface="+mj-lt"/>
              </a:rPr>
              <a:t>0 – 4000 kg (low payloads)</a:t>
            </a:r>
          </a:p>
          <a:p>
            <a:pPr marL="520700" lvl="1" indent="-342900">
              <a:buFont typeface="Arial" panose="020B0604020202020204" pitchFamily="34" charset="0"/>
              <a:buChar char="•"/>
            </a:pPr>
            <a:r>
              <a:rPr lang="en-GB" b="1" dirty="0">
                <a:solidFill>
                  <a:schemeClr val="bg1"/>
                </a:solidFill>
                <a:latin typeface="+mj-lt"/>
              </a:rPr>
              <a:t>4000 – 10000 kg (massive payloads)</a:t>
            </a:r>
          </a:p>
          <a:p>
            <a:pPr marL="285750" indent="-285750">
              <a:buFont typeface="Arial" pitchFamily="34" charset="0"/>
              <a:buChar char="•"/>
            </a:pPr>
            <a:r>
              <a:rPr lang="en-GB" b="1" dirty="0">
                <a:solidFill>
                  <a:schemeClr val="bg1"/>
                </a:solidFill>
                <a:latin typeface="+mj-lt"/>
              </a:rPr>
              <a:t>From these 2 plots, it can be shown that the success for massive payloads is lower than that for low payloads. </a:t>
            </a:r>
          </a:p>
          <a:p>
            <a:pPr marL="285750" indent="-285750">
              <a:buFont typeface="Arial" pitchFamily="34" charset="0"/>
              <a:buChar char="•"/>
            </a:pPr>
            <a:r>
              <a:rPr lang="en-GB" b="1" dirty="0">
                <a:solidFill>
                  <a:schemeClr val="bg1"/>
                </a:solidFill>
                <a:latin typeface="+mj-lt"/>
              </a:rPr>
              <a:t>It is also worth noting that some booster types (v1.0 and B5) have not been launched with massive payloads. </a:t>
            </a:r>
          </a:p>
        </p:txBody>
      </p:sp>
      <p:sp>
        <p:nvSpPr>
          <p:cNvPr id="8" name="TextBox 7">
            <a:extLst>
              <a:ext uri="{FF2B5EF4-FFF2-40B4-BE49-F238E27FC236}">
                <a16:creationId xmlns:a16="http://schemas.microsoft.com/office/drawing/2014/main" xmlns="" id="{152606AA-A575-0775-3D75-3D7E04DA73F6}"/>
              </a:ext>
            </a:extLst>
          </p:cNvPr>
          <p:cNvSpPr txBox="1"/>
          <p:nvPr/>
        </p:nvSpPr>
        <p:spPr>
          <a:xfrm>
            <a:off x="6096000" y="5461575"/>
            <a:ext cx="5918458" cy="1200329"/>
          </a:xfrm>
          <a:prstGeom prst="rect">
            <a:avLst/>
          </a:prstGeom>
          <a:noFill/>
        </p:spPr>
        <p:txBody>
          <a:bodyPr wrap="square">
            <a:spAutoFit/>
          </a:bodyPr>
          <a:lstStyle/>
          <a:p>
            <a:pPr marL="285750" indent="-285750">
              <a:buFont typeface="Arial" pitchFamily="34" charset="0"/>
              <a:buChar char="•"/>
            </a:pPr>
            <a:r>
              <a:rPr lang="en-US" b="1" dirty="0">
                <a:solidFill>
                  <a:schemeClr val="bg1"/>
                </a:solidFill>
                <a:latin typeface="+mj-lt"/>
              </a:rPr>
              <a:t>These figures show that the launch success rate (class 1) for low weighted payloads(0-5000 kg) is higher than that of heavy weighted payloads(5000-10000 kg).</a:t>
            </a:r>
            <a:endParaRPr lang="en-IN" b="1" dirty="0">
              <a:solidFill>
                <a:schemeClr val="bg1"/>
              </a:solidFill>
              <a:latin typeface="+mj-lt"/>
            </a:endParaRPr>
          </a:p>
        </p:txBody>
      </p:sp>
      <p:cxnSp>
        <p:nvCxnSpPr>
          <p:cNvPr id="7" name="Straight Connector 6"/>
          <p:cNvCxnSpPr/>
          <p:nvPr/>
        </p:nvCxnSpPr>
        <p:spPr>
          <a:xfrm flipV="1">
            <a:off x="0"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8979" y="1543073"/>
            <a:ext cx="7254311" cy="2937697"/>
          </a:xfrm>
          <a:prstGeom prst="rect">
            <a:avLst/>
          </a:prstGeom>
          <a:noFill/>
          <a:ln w="9525">
            <a:solidFill>
              <a:schemeClr val="tx1"/>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255119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97D654A-DCC7-4639-9E61-193D548EC7B8}"/>
              </a:ext>
            </a:extLst>
          </p:cNvPr>
          <p:cNvPicPr>
            <a:picLocks noGrp="1" noChangeAspect="1"/>
          </p:cNvPicPr>
          <p:nvPr/>
        </p:nvPicPr>
        <p:blipFill>
          <a:blip r:embed="rId2"/>
          <a:srcRect t="2785" b="2785"/>
          <a:stretch>
            <a:fillRect/>
          </a:stretch>
        </p:blipFill>
        <p:spPr>
          <a:xfrm>
            <a:off x="0" y="0"/>
            <a:ext cx="12192000" cy="6858000"/>
          </a:xfrm>
          <a:prstGeom prst="rect">
            <a:avLst/>
          </a:prstGeom>
          <a:solidFill>
            <a:schemeClr val="bg2">
              <a:lumMod val="90000"/>
            </a:schemeClr>
          </a:solidFill>
        </p:spPr>
      </p:pic>
      <p:sp>
        <p:nvSpPr>
          <p:cNvPr id="6" name="TextBox 5">
            <a:extLst>
              <a:ext uri="{FF2B5EF4-FFF2-40B4-BE49-F238E27FC236}">
                <a16:creationId xmlns:a16="http://schemas.microsoft.com/office/drawing/2014/main" xmlns="" id="{57F8B7B9-9516-8C87-35E0-84034D801C59}"/>
              </a:ext>
            </a:extLst>
          </p:cNvPr>
          <p:cNvSpPr txBox="1"/>
          <p:nvPr/>
        </p:nvSpPr>
        <p:spPr>
          <a:xfrm>
            <a:off x="1451377" y="3029346"/>
            <a:ext cx="10338318" cy="646331"/>
          </a:xfrm>
          <a:prstGeom prst="rect">
            <a:avLst/>
          </a:prstGeom>
          <a:noFill/>
        </p:spPr>
        <p:txBody>
          <a:bodyPr wrap="square">
            <a:spAutoFit/>
          </a:bodyPr>
          <a:lstStyle/>
          <a:p>
            <a:r>
              <a:rPr lang="en-GB" sz="3600" b="1" dirty="0">
                <a:solidFill>
                  <a:schemeClr val="bg1"/>
                </a:solidFill>
                <a:latin typeface="Times New Roman" panose="02020603050405020304" pitchFamily="18" charset="0"/>
                <a:cs typeface="Times New Roman" panose="02020603050405020304" pitchFamily="18" charset="0"/>
              </a:rPr>
              <a:t>PREDICTIVE ANALYSIS - CLASSIFICATION</a:t>
            </a:r>
            <a:endParaRPr lang="en-IN"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2879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cket coming out of the clouds&#10;&#10;Description automatically generated">
            <a:extLst>
              <a:ext uri="{FF2B5EF4-FFF2-40B4-BE49-F238E27FC236}">
                <a16:creationId xmlns:a16="http://schemas.microsoft.com/office/drawing/2014/main" xmlns="" id="{8571616D-EB7C-6F4A-6105-8453357FB615}"/>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6" name="TextBox 5">
            <a:extLst>
              <a:ext uri="{FF2B5EF4-FFF2-40B4-BE49-F238E27FC236}">
                <a16:creationId xmlns:a16="http://schemas.microsoft.com/office/drawing/2014/main" xmlns="" id="{C9C85C15-734D-E3BC-9BDD-CD51D4D5F5A2}"/>
              </a:ext>
            </a:extLst>
          </p:cNvPr>
          <p:cNvSpPr txBox="1"/>
          <p:nvPr/>
        </p:nvSpPr>
        <p:spPr>
          <a:xfrm>
            <a:off x="481016" y="583684"/>
            <a:ext cx="8021146" cy="1323439"/>
          </a:xfrm>
          <a:prstGeom prst="rect">
            <a:avLst/>
          </a:prstGeom>
          <a:noFill/>
        </p:spPr>
        <p:txBody>
          <a:bodyPr wrap="square">
            <a:spAutoFit/>
          </a:bodyPr>
          <a:lstStyle/>
          <a:p>
            <a:r>
              <a:rPr lang="en-IN" sz="4000" b="1" dirty="0">
                <a:effectLst>
                  <a:glow rad="63500">
                    <a:schemeClr val="accent3">
                      <a:satMod val="175000"/>
                      <a:alpha val="40000"/>
                    </a:schemeClr>
                  </a:glow>
                </a:effectLst>
                <a:latin typeface="+mj-lt"/>
              </a:rPr>
              <a:t>Classification Accuracy</a:t>
            </a:r>
          </a:p>
          <a:p>
            <a:endParaRPr lang="en-IN" sz="4000" b="1" dirty="0">
              <a:effectLst>
                <a:glow rad="63500">
                  <a:schemeClr val="accent3">
                    <a:satMod val="175000"/>
                    <a:alpha val="40000"/>
                  </a:schemeClr>
                </a:glow>
              </a:effectLst>
              <a:latin typeface="+mj-lt"/>
            </a:endParaRPr>
          </a:p>
        </p:txBody>
      </p:sp>
      <p:sp>
        <p:nvSpPr>
          <p:cNvPr id="12" name="TextBox 11">
            <a:extLst>
              <a:ext uri="{FF2B5EF4-FFF2-40B4-BE49-F238E27FC236}">
                <a16:creationId xmlns:a16="http://schemas.microsoft.com/office/drawing/2014/main" xmlns="" id="{21B08768-99E1-C088-0458-254D759C51D3}"/>
              </a:ext>
            </a:extLst>
          </p:cNvPr>
          <p:cNvSpPr txBox="1"/>
          <p:nvPr/>
        </p:nvSpPr>
        <p:spPr>
          <a:xfrm>
            <a:off x="624254" y="4533046"/>
            <a:ext cx="10908616" cy="1785104"/>
          </a:xfrm>
          <a:prstGeom prst="rect">
            <a:avLst/>
          </a:prstGeom>
          <a:noFill/>
        </p:spPr>
        <p:txBody>
          <a:bodyPr wrap="square">
            <a:spAutoFit/>
          </a:bodyPr>
          <a:lstStyle/>
          <a:p>
            <a:pPr>
              <a:spcAft>
                <a:spcPts val="600"/>
              </a:spcAft>
            </a:pPr>
            <a:r>
              <a:rPr lang="en-GB" sz="2000" b="1" dirty="0">
                <a:solidFill>
                  <a:schemeClr val="bg1"/>
                </a:solidFill>
                <a:latin typeface="+mj-lt"/>
              </a:rPr>
              <a:t>Plotting the Accuracy Score and Best Score for each classification algorithm produces the following result:</a:t>
            </a:r>
          </a:p>
          <a:p>
            <a:pPr>
              <a:spcAft>
                <a:spcPts val="600"/>
              </a:spcAft>
            </a:pPr>
            <a:r>
              <a:rPr lang="en-GB" sz="2000" b="1" dirty="0">
                <a:solidFill>
                  <a:schemeClr val="bg1"/>
                </a:solidFill>
                <a:latin typeface="+mj-lt"/>
              </a:rPr>
              <a:t>The Decision Tree model has the highest classification accuracy</a:t>
            </a:r>
          </a:p>
          <a:p>
            <a:pPr marL="520700" lvl="1" indent="-342900">
              <a:buFont typeface="Arial" panose="020B0604020202020204" pitchFamily="34" charset="0"/>
              <a:buChar char="•"/>
            </a:pPr>
            <a:r>
              <a:rPr lang="en-GB" sz="2000" b="1" dirty="0">
                <a:solidFill>
                  <a:schemeClr val="bg1"/>
                </a:solidFill>
                <a:latin typeface="+mj-lt"/>
              </a:rPr>
              <a:t>The Accuracy Score is </a:t>
            </a:r>
            <a:r>
              <a:rPr lang="en-GB" sz="2000" b="1" dirty="0">
                <a:solidFill>
                  <a:schemeClr val="bg1"/>
                </a:solidFill>
                <a:highlight>
                  <a:srgbClr val="000000"/>
                </a:highlight>
                <a:latin typeface="+mj-lt"/>
              </a:rPr>
              <a:t>94.44%</a:t>
            </a:r>
          </a:p>
          <a:p>
            <a:pPr marL="520700" lvl="1" indent="-342900">
              <a:buFont typeface="Arial" panose="020B0604020202020204" pitchFamily="34" charset="0"/>
              <a:buChar char="•"/>
            </a:pPr>
            <a:r>
              <a:rPr lang="en-GB" sz="2000" b="1" dirty="0">
                <a:solidFill>
                  <a:schemeClr val="bg1"/>
                </a:solidFill>
                <a:latin typeface="+mj-lt"/>
              </a:rPr>
              <a:t>The Best Score is </a:t>
            </a:r>
            <a:r>
              <a:rPr lang="en-GB" sz="2000" b="1" dirty="0">
                <a:solidFill>
                  <a:schemeClr val="bg1"/>
                </a:solidFill>
                <a:highlight>
                  <a:srgbClr val="000000"/>
                </a:highlight>
                <a:latin typeface="+mj-lt"/>
              </a:rPr>
              <a:t>90.36%</a:t>
            </a:r>
          </a:p>
        </p:txBody>
      </p:sp>
      <p:pic>
        <p:nvPicPr>
          <p:cNvPr id="13" name="Picture 12">
            <a:extLst>
              <a:ext uri="{FF2B5EF4-FFF2-40B4-BE49-F238E27FC236}">
                <a16:creationId xmlns:a16="http://schemas.microsoft.com/office/drawing/2014/main" xmlns="" id="{49D02367-7FCC-49B8-B6BB-E790CF50A9AE}"/>
              </a:ext>
            </a:extLst>
          </p:cNvPr>
          <p:cNvPicPr>
            <a:picLocks noChangeAspect="1"/>
          </p:cNvPicPr>
          <p:nvPr/>
        </p:nvPicPr>
        <p:blipFill>
          <a:blip r:embed="rId4"/>
          <a:stretch>
            <a:fillRect/>
          </a:stretch>
        </p:blipFill>
        <p:spPr>
          <a:xfrm>
            <a:off x="6492106" y="2481677"/>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39793"/>
          <a:stretch/>
        </p:blipFill>
        <p:spPr bwMode="auto">
          <a:xfrm>
            <a:off x="624254" y="1931377"/>
            <a:ext cx="4391025" cy="2385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flipV="1">
            <a:off x="-11767"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16" y="1801324"/>
            <a:ext cx="4894943" cy="2645752"/>
          </a:xfrm>
          <a:prstGeom prst="rect">
            <a:avLst/>
          </a:prstGeom>
          <a:noFill/>
          <a:ln w="9525">
            <a:solidFill>
              <a:schemeClr val="tx1"/>
            </a:solidFill>
            <a:miter lim="800000"/>
            <a:headEnd/>
            <a:tailEnd/>
          </a:ln>
          <a:effectLst>
            <a:outerShdw blurRad="50800" dist="38100" dir="10800000" algn="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5121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sky, fountain, rainbow&#10;&#10;Description automatically generated">
            <a:extLst>
              <a:ext uri="{FF2B5EF4-FFF2-40B4-BE49-F238E27FC236}">
                <a16:creationId xmlns:a16="http://schemas.microsoft.com/office/drawing/2014/main" xmlns="" id="{BDA10515-EEE4-4D39-90D6-4F77CB065BB9}"/>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0" y="0"/>
            <a:ext cx="12280900" cy="6858000"/>
          </a:xfrm>
          <a:prstGeom prst="rect">
            <a:avLst/>
          </a:prstGeom>
          <a:solidFill>
            <a:schemeClr val="bg2">
              <a:lumMod val="90000"/>
            </a:schemeClr>
          </a:solidFill>
        </p:spPr>
      </p:pic>
      <p:sp>
        <p:nvSpPr>
          <p:cNvPr id="4" name="TextBox 3">
            <a:extLst>
              <a:ext uri="{FF2B5EF4-FFF2-40B4-BE49-F238E27FC236}">
                <a16:creationId xmlns:a16="http://schemas.microsoft.com/office/drawing/2014/main" xmlns="" id="{1263364A-E18F-33E7-E794-DAF92754F402}"/>
              </a:ext>
            </a:extLst>
          </p:cNvPr>
          <p:cNvSpPr txBox="1"/>
          <p:nvPr/>
        </p:nvSpPr>
        <p:spPr>
          <a:xfrm>
            <a:off x="4007692" y="2921168"/>
            <a:ext cx="6140450" cy="769441"/>
          </a:xfrm>
          <a:prstGeom prst="rect">
            <a:avLst/>
          </a:prstGeom>
          <a:noFill/>
        </p:spPr>
        <p:txBody>
          <a:bodyPr wrap="square">
            <a:spAutoFit/>
          </a:bodyPr>
          <a:lstStyle/>
          <a:p>
            <a:r>
              <a:rPr lang="en-US" sz="4400" b="1" u="sng" dirty="0">
                <a:solidFill>
                  <a:schemeClr val="bg1"/>
                </a:solidFill>
                <a:latin typeface="Times New Roman" panose="02020603050405020304" pitchFamily="18" charset="0"/>
                <a:cs typeface="Times New Roman" panose="02020603050405020304" pitchFamily="18" charset="0"/>
              </a:rPr>
              <a:t>INTRODUCTION</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592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cket coming out of the clouds&#10;&#10;Description automatically generated">
            <a:extLst>
              <a:ext uri="{FF2B5EF4-FFF2-40B4-BE49-F238E27FC236}">
                <a16:creationId xmlns:a16="http://schemas.microsoft.com/office/drawing/2014/main" xmlns="" id="{12B071AB-E508-82BA-3C41-0C9AF26BB38E}"/>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79BBC9CB-2939-37F5-4061-BBC9D3BC3393}"/>
              </a:ext>
            </a:extLst>
          </p:cNvPr>
          <p:cNvSpPr txBox="1"/>
          <p:nvPr/>
        </p:nvSpPr>
        <p:spPr>
          <a:xfrm>
            <a:off x="788377" y="547521"/>
            <a:ext cx="6096000" cy="769441"/>
          </a:xfrm>
          <a:prstGeom prst="rect">
            <a:avLst/>
          </a:prstGeom>
          <a:noFill/>
        </p:spPr>
        <p:txBody>
          <a:bodyPr wrap="square">
            <a:spAutoFit/>
          </a:bodyPr>
          <a:lstStyle/>
          <a:p>
            <a:r>
              <a:rPr lang="en-GB" sz="4400" b="1" dirty="0">
                <a:effectLst>
                  <a:glow rad="63500">
                    <a:schemeClr val="accent3">
                      <a:satMod val="175000"/>
                      <a:alpha val="40000"/>
                    </a:schemeClr>
                  </a:glow>
                </a:effectLst>
                <a:latin typeface="+mj-lt"/>
              </a:rPr>
              <a:t>Confusion Matrix</a:t>
            </a:r>
            <a:endParaRPr lang="en-IN" sz="4400" b="1" dirty="0">
              <a:effectLst>
                <a:glow rad="63500">
                  <a:schemeClr val="accent3">
                    <a:satMod val="175000"/>
                    <a:alpha val="40000"/>
                  </a:schemeClr>
                </a:glow>
              </a:effectLst>
              <a:latin typeface="+mj-lt"/>
            </a:endParaRPr>
          </a:p>
        </p:txBody>
      </p:sp>
      <p:pic>
        <p:nvPicPr>
          <p:cNvPr id="5" name="Picture 4">
            <a:extLst>
              <a:ext uri="{FF2B5EF4-FFF2-40B4-BE49-F238E27FC236}">
                <a16:creationId xmlns:a16="http://schemas.microsoft.com/office/drawing/2014/main" xmlns="" id="{D67EECC3-6329-4484-B1EE-3EBEB590740D}"/>
              </a:ext>
            </a:extLst>
          </p:cNvPr>
          <p:cNvPicPr>
            <a:picLocks noChangeAspect="1"/>
          </p:cNvPicPr>
          <p:nvPr/>
        </p:nvPicPr>
        <p:blipFill>
          <a:blip r:embed="rId4"/>
          <a:stretch>
            <a:fillRect/>
          </a:stretch>
        </p:blipFill>
        <p:spPr>
          <a:xfrm>
            <a:off x="6884377" y="1978031"/>
            <a:ext cx="4281910" cy="3097321"/>
          </a:xfrm>
          <a:prstGeom prst="rect">
            <a:avLst/>
          </a:prstGeom>
          <a:ln>
            <a:solidFill>
              <a:schemeClr val="tx1"/>
            </a:solidFill>
          </a:ln>
          <a:effectLst>
            <a:outerShdw blurRad="50800" dist="38100" dir="10800000" algn="r" rotWithShape="0">
              <a:prstClr val="black">
                <a:alpha val="40000"/>
              </a:prstClr>
            </a:outerShdw>
          </a:effectLst>
        </p:spPr>
      </p:pic>
      <p:sp>
        <p:nvSpPr>
          <p:cNvPr id="7" name="TextBox 6">
            <a:extLst>
              <a:ext uri="{FF2B5EF4-FFF2-40B4-BE49-F238E27FC236}">
                <a16:creationId xmlns:a16="http://schemas.microsoft.com/office/drawing/2014/main" xmlns="" id="{0AF6019D-D55D-BE31-D35C-F0DCFD51DB4F}"/>
              </a:ext>
            </a:extLst>
          </p:cNvPr>
          <p:cNvSpPr txBox="1"/>
          <p:nvPr/>
        </p:nvSpPr>
        <p:spPr>
          <a:xfrm>
            <a:off x="378070" y="1689150"/>
            <a:ext cx="6288454" cy="4939814"/>
          </a:xfrm>
          <a:prstGeom prst="rect">
            <a:avLst/>
          </a:prstGeom>
          <a:noFill/>
        </p:spPr>
        <p:txBody>
          <a:bodyPr wrap="square">
            <a:spAutoFit/>
          </a:bodyPr>
          <a:lstStyle/>
          <a:p>
            <a:pPr marL="285750" indent="-285750">
              <a:lnSpc>
                <a:spcPct val="100000"/>
              </a:lnSpc>
              <a:spcBef>
                <a:spcPts val="1400"/>
              </a:spcBef>
              <a:buFont typeface="Arial" pitchFamily="34" charset="0"/>
              <a:buChar char="•"/>
            </a:pPr>
            <a:r>
              <a:rPr lang="en-US" sz="2000" b="1" dirty="0">
                <a:solidFill>
                  <a:schemeClr val="bg1"/>
                </a:solidFill>
                <a:latin typeface="+mj-lt"/>
              </a:rPr>
              <a:t>The confusion matrix for the decision tree classifier shows that the classifier can distinguish between the different classes. </a:t>
            </a:r>
          </a:p>
          <a:p>
            <a:pPr marL="285750" indent="-285750">
              <a:lnSpc>
                <a:spcPct val="100000"/>
              </a:lnSpc>
              <a:spcBef>
                <a:spcPts val="1400"/>
              </a:spcBef>
              <a:buFont typeface="Arial" pitchFamily="34" charset="0"/>
              <a:buChar char="•"/>
            </a:pPr>
            <a:r>
              <a:rPr lang="en-US" sz="2000" b="1" dirty="0">
                <a:solidFill>
                  <a:schemeClr val="bg1"/>
                </a:solidFill>
                <a:latin typeface="+mj-lt"/>
              </a:rPr>
              <a:t>The major problem is the false positives .i.e., unsuccessful landing marked as successful landing by the classifier.</a:t>
            </a:r>
          </a:p>
          <a:p>
            <a:pPr marL="285750" indent="-285750">
              <a:lnSpc>
                <a:spcPct val="100000"/>
              </a:lnSpc>
              <a:spcBef>
                <a:spcPts val="1400"/>
              </a:spcBef>
              <a:buFont typeface="Arial" pitchFamily="34" charset="0"/>
              <a:buChar char="•"/>
            </a:pPr>
            <a:r>
              <a:rPr lang="en-US" sz="2000" b="1" dirty="0">
                <a:solidFill>
                  <a:schemeClr val="bg1"/>
                </a:solidFill>
                <a:latin typeface="+mj-lt"/>
              </a:rPr>
              <a:t>The models predicted 12 successful landings when the true label was successful and 3 failed landings when the true label was failure. But there were also 3 predictions that said successful landings when the true label was failure (false positive).</a:t>
            </a:r>
          </a:p>
          <a:p>
            <a:pPr marL="285750" indent="-285750">
              <a:lnSpc>
                <a:spcPct val="100000"/>
              </a:lnSpc>
              <a:spcBef>
                <a:spcPts val="1400"/>
              </a:spcBef>
              <a:buFont typeface="Arial" pitchFamily="34" charset="0"/>
              <a:buChar char="•"/>
            </a:pPr>
            <a:r>
              <a:rPr lang="en-US" sz="2000" b="1" dirty="0">
                <a:solidFill>
                  <a:schemeClr val="bg1"/>
                </a:solidFill>
                <a:latin typeface="+mj-lt"/>
              </a:rPr>
              <a:t>Overall, these models predict successful landings.</a:t>
            </a:r>
          </a:p>
        </p:txBody>
      </p:sp>
      <p:cxnSp>
        <p:nvCxnSpPr>
          <p:cNvPr id="6" name="Straight Connector 5"/>
          <p:cNvCxnSpPr/>
          <p:nvPr/>
        </p:nvCxnSpPr>
        <p:spPr>
          <a:xfrm flipV="1">
            <a:off x="-11767" y="1362808"/>
            <a:ext cx="12192000" cy="61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221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sky, fountain, rainbow&#10;&#10;Description automatically generated">
            <a:extLst>
              <a:ext uri="{FF2B5EF4-FFF2-40B4-BE49-F238E27FC236}">
                <a16:creationId xmlns:a16="http://schemas.microsoft.com/office/drawing/2014/main" xmlns="" id="{6C61933C-200E-EE70-FC9B-9A08F259DE16}"/>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88900" y="0"/>
            <a:ext cx="12280900" cy="6858000"/>
          </a:xfrm>
          <a:prstGeom prst="rect">
            <a:avLst/>
          </a:prstGeom>
          <a:solidFill>
            <a:schemeClr val="bg2">
              <a:lumMod val="90000"/>
            </a:schemeClr>
          </a:solidFill>
        </p:spPr>
      </p:pic>
      <p:sp>
        <p:nvSpPr>
          <p:cNvPr id="3" name="TextBox 2">
            <a:extLst>
              <a:ext uri="{FF2B5EF4-FFF2-40B4-BE49-F238E27FC236}">
                <a16:creationId xmlns:a16="http://schemas.microsoft.com/office/drawing/2014/main" xmlns="" id="{A43F0CA6-518A-286E-D137-EC1756D9A96C}"/>
              </a:ext>
            </a:extLst>
          </p:cNvPr>
          <p:cNvSpPr txBox="1"/>
          <p:nvPr/>
        </p:nvSpPr>
        <p:spPr>
          <a:xfrm>
            <a:off x="4091284" y="2659559"/>
            <a:ext cx="4009431" cy="769441"/>
          </a:xfrm>
          <a:prstGeom prst="rect">
            <a:avLst/>
          </a:prstGeom>
          <a:noFill/>
        </p:spPr>
        <p:txBody>
          <a:bodyPr wrap="none" rtlCol="0">
            <a:spAutoFit/>
          </a:bodyPr>
          <a:lstStyle/>
          <a:p>
            <a:r>
              <a:rPr lang="en-IN" sz="4400" b="1" u="sng" dirty="0">
                <a:solidFill>
                  <a:schemeClr val="bg1"/>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941953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cket coming out of the clouds&#10;&#10;Description automatically generated">
            <a:extLst>
              <a:ext uri="{FF2B5EF4-FFF2-40B4-BE49-F238E27FC236}">
                <a16:creationId xmlns:a16="http://schemas.microsoft.com/office/drawing/2014/main" xmlns="" id="{68D5B5D3-F055-70C4-BAED-E389F08F49DA}"/>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2" name="Title 1">
            <a:extLst>
              <a:ext uri="{FF2B5EF4-FFF2-40B4-BE49-F238E27FC236}">
                <a16:creationId xmlns:a16="http://schemas.microsoft.com/office/drawing/2014/main" xmlns="" id="{2873BEC0-94F5-4226-A9E7-51B66045EF49}"/>
              </a:ext>
            </a:extLst>
          </p:cNvPr>
          <p:cNvSpPr>
            <a:spLocks noGrp="1"/>
          </p:cNvSpPr>
          <p:nvPr>
            <p:ph type="title"/>
          </p:nvPr>
        </p:nvSpPr>
        <p:spPr>
          <a:xfrm>
            <a:off x="562052" y="182415"/>
            <a:ext cx="10515600" cy="1325563"/>
          </a:xfrm>
        </p:spPr>
        <p:txBody>
          <a:bodyPr anchor="ctr">
            <a:normAutofit/>
          </a:bodyPr>
          <a:lstStyle/>
          <a:p>
            <a:r>
              <a:rPr lang="en-IN" b="1" dirty="0">
                <a:solidFill>
                  <a:schemeClr val="tx1"/>
                </a:solidFill>
                <a:effectLst>
                  <a:glow rad="63500">
                    <a:schemeClr val="accent3">
                      <a:satMod val="175000"/>
                      <a:alpha val="40000"/>
                    </a:schemeClr>
                  </a:glow>
                </a:effectLst>
                <a:latin typeface="+mj-lt"/>
              </a:rPr>
              <a:t>Conclusions</a:t>
            </a:r>
            <a:endParaRPr lang="en-US" b="1" dirty="0">
              <a:solidFill>
                <a:schemeClr val="tx1"/>
              </a:solidFill>
              <a:effectLst>
                <a:glow rad="63500">
                  <a:schemeClr val="accent3">
                    <a:satMod val="175000"/>
                    <a:alpha val="40000"/>
                  </a:schemeClr>
                </a:glow>
              </a:effectLst>
              <a:latin typeface="+mj-lt"/>
            </a:endParaRPr>
          </a:p>
        </p:txBody>
      </p:sp>
      <p:sp>
        <p:nvSpPr>
          <p:cNvPr id="3" name="Content Placeholder 2">
            <a:extLst>
              <a:ext uri="{FF2B5EF4-FFF2-40B4-BE49-F238E27FC236}">
                <a16:creationId xmlns:a16="http://schemas.microsoft.com/office/drawing/2014/main" xmlns="" id="{902FD5C4-FE5F-46D2-ABC9-49FA4BB8442F}"/>
              </a:ext>
            </a:extLst>
          </p:cNvPr>
          <p:cNvSpPr>
            <a:spLocks noGrp="1"/>
          </p:cNvSpPr>
          <p:nvPr>
            <p:ph sz="half" idx="2"/>
          </p:nvPr>
        </p:nvSpPr>
        <p:spPr>
          <a:xfrm>
            <a:off x="832597" y="1027906"/>
            <a:ext cx="9974510" cy="4351338"/>
          </a:xfrm>
        </p:spPr>
        <p:txBody>
          <a:bodyPr>
            <a:noAutofit/>
          </a:bodyPr>
          <a:lstStyle/>
          <a:p>
            <a:endParaRPr lang="en-US" sz="2000" b="1" dirty="0">
              <a:solidFill>
                <a:schemeClr val="bg1"/>
              </a:solidFill>
              <a:latin typeface="+mj-lt"/>
            </a:endParaRPr>
          </a:p>
          <a:p>
            <a:endParaRPr lang="en-US" sz="2000" b="1" dirty="0">
              <a:solidFill>
                <a:schemeClr val="bg1"/>
              </a:solidFill>
              <a:latin typeface="+mj-lt"/>
            </a:endParaRPr>
          </a:p>
          <a:p>
            <a:r>
              <a:rPr lang="en-US" sz="2000" b="1" dirty="0">
                <a:solidFill>
                  <a:schemeClr val="bg1"/>
                </a:solidFill>
                <a:latin typeface="+mj-lt"/>
              </a:rPr>
              <a:t>As the number of flights increased, the success rate increased, and recently it has exceeded 80%. </a:t>
            </a:r>
          </a:p>
          <a:p>
            <a:r>
              <a:rPr lang="en-US" sz="2000" b="1" dirty="0">
                <a:solidFill>
                  <a:schemeClr val="bg1"/>
                </a:solidFill>
                <a:latin typeface="+mj-lt"/>
              </a:rPr>
              <a:t>Orbital types SSO, HEO, GEO, and ES-L1 have the highest success rate (100%). </a:t>
            </a:r>
          </a:p>
          <a:p>
            <a:r>
              <a:rPr lang="en-US" sz="2000" b="1" dirty="0">
                <a:solidFill>
                  <a:schemeClr val="bg1"/>
                </a:solidFill>
                <a:latin typeface="+mj-lt"/>
              </a:rPr>
              <a:t>The launch site is close to railways, highways, and coastline, but far from cities. </a:t>
            </a:r>
          </a:p>
          <a:p>
            <a:pPr marL="171450" indent="-171450">
              <a:buFont typeface="Arial" panose="020B0604020202020204" pitchFamily="34" charset="0"/>
              <a:buChar char="•"/>
            </a:pPr>
            <a:r>
              <a:rPr lang="en-GB" sz="2000" b="1" dirty="0">
                <a:solidFill>
                  <a:schemeClr val="bg1"/>
                </a:solidFill>
                <a:latin typeface="+mj-lt"/>
              </a:rPr>
              <a:t>The launch site KSC LC-39 A had the most successful launches, with 41.7% of the total successful launches, and also the highest rate of successful launches, with a 76.9% success rate. </a:t>
            </a:r>
          </a:p>
          <a:p>
            <a:r>
              <a:rPr lang="en-GB" sz="2000" b="1" dirty="0">
                <a:solidFill>
                  <a:schemeClr val="bg1"/>
                </a:solidFill>
                <a:latin typeface="+mj-lt"/>
              </a:rPr>
              <a:t>The launch success for massive payloads (over 4000kg) is lower than that for low payloads.</a:t>
            </a:r>
          </a:p>
          <a:p>
            <a:r>
              <a:rPr lang="en-US" sz="2000" b="1" dirty="0">
                <a:solidFill>
                  <a:schemeClr val="bg1"/>
                </a:solidFill>
                <a:latin typeface="+mj-lt"/>
              </a:rPr>
              <a:t>In this dataset, all models have the same accuracy (83.33%), but it seems that more data is needed to determine the optimal model due to the small data size. </a:t>
            </a:r>
          </a:p>
          <a:p>
            <a:pPr marL="171450" indent="-171450">
              <a:buFont typeface="Arial" panose="020B0604020202020204" pitchFamily="34" charset="0"/>
              <a:buChar char="•"/>
            </a:pPr>
            <a:endParaRPr lang="en-GB" sz="2000" b="1" dirty="0">
              <a:latin typeface="+mj-lt"/>
            </a:endParaRPr>
          </a:p>
          <a:p>
            <a:endParaRPr lang="en-US" sz="2000" b="1" dirty="0">
              <a:solidFill>
                <a:schemeClr val="bg1"/>
              </a:solidFill>
              <a:latin typeface="+mj-lt"/>
            </a:endParaRPr>
          </a:p>
        </p:txBody>
      </p:sp>
      <p:cxnSp>
        <p:nvCxnSpPr>
          <p:cNvPr id="5" name="Straight Connector 4"/>
          <p:cNvCxnSpPr/>
          <p:nvPr/>
        </p:nvCxnSpPr>
        <p:spPr>
          <a:xfrm>
            <a:off x="-5603" y="136280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666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sky, fountain, rainbow&#10;&#10;Description automatically generated">
            <a:extLst>
              <a:ext uri="{FF2B5EF4-FFF2-40B4-BE49-F238E27FC236}">
                <a16:creationId xmlns:a16="http://schemas.microsoft.com/office/drawing/2014/main" xmlns="" id="{6C61933C-200E-EE70-FC9B-9A08F259DE16}"/>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88900" y="0"/>
            <a:ext cx="12280900" cy="6858000"/>
          </a:xfrm>
          <a:prstGeom prst="rect">
            <a:avLst/>
          </a:prstGeom>
          <a:solidFill>
            <a:schemeClr val="bg2">
              <a:lumMod val="90000"/>
            </a:schemeClr>
          </a:solidFill>
        </p:spPr>
      </p:pic>
      <p:sp>
        <p:nvSpPr>
          <p:cNvPr id="3" name="TextBox 2">
            <a:extLst>
              <a:ext uri="{FF2B5EF4-FFF2-40B4-BE49-F238E27FC236}">
                <a16:creationId xmlns:a16="http://schemas.microsoft.com/office/drawing/2014/main" xmlns="" id="{A43F0CA6-518A-286E-D137-EC1756D9A96C}"/>
              </a:ext>
            </a:extLst>
          </p:cNvPr>
          <p:cNvSpPr txBox="1"/>
          <p:nvPr/>
        </p:nvSpPr>
        <p:spPr>
          <a:xfrm>
            <a:off x="4546537" y="2695270"/>
            <a:ext cx="3098925" cy="769441"/>
          </a:xfrm>
          <a:prstGeom prst="rect">
            <a:avLst/>
          </a:prstGeom>
          <a:noFill/>
        </p:spPr>
        <p:txBody>
          <a:bodyPr wrap="none" rtlCol="0">
            <a:spAutoFit/>
          </a:bodyPr>
          <a:lstStyle/>
          <a:p>
            <a:r>
              <a:rPr lang="en-IN" sz="4400" b="1" u="sng" dirty="0">
                <a:solidFill>
                  <a:schemeClr val="bg1"/>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2873979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ocket coming out of the clouds&#10;&#10;Description automatically generated">
            <a:extLst>
              <a:ext uri="{FF2B5EF4-FFF2-40B4-BE49-F238E27FC236}">
                <a16:creationId xmlns:a16="http://schemas.microsoft.com/office/drawing/2014/main" xmlns="" id="{AC734BB4-D271-690A-387E-09ECF45F2AAD}"/>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cxnSp>
        <p:nvCxnSpPr>
          <p:cNvPr id="3" name="Straight Connector 2"/>
          <p:cNvCxnSpPr/>
          <p:nvPr/>
        </p:nvCxnSpPr>
        <p:spPr>
          <a:xfrm>
            <a:off x="-5603" y="136280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03289" y="457172"/>
            <a:ext cx="2755883" cy="769441"/>
          </a:xfrm>
          <a:prstGeom prst="rect">
            <a:avLst/>
          </a:prstGeom>
        </p:spPr>
        <p:txBody>
          <a:bodyPr wrap="none">
            <a:spAutoFit/>
          </a:bodyPr>
          <a:lstStyle/>
          <a:p>
            <a:r>
              <a:rPr lang="en-IN" sz="4400" b="1" dirty="0">
                <a:effectLst>
                  <a:glow rad="63500">
                    <a:schemeClr val="accent3">
                      <a:satMod val="175000"/>
                      <a:alpha val="40000"/>
                    </a:schemeClr>
                  </a:glow>
                </a:effectLst>
                <a:latin typeface="+mj-lt"/>
              </a:rPr>
              <a:t>Appendix</a:t>
            </a:r>
          </a:p>
        </p:txBody>
      </p:sp>
      <p:sp>
        <p:nvSpPr>
          <p:cNvPr id="6" name="TextBox 5">
            <a:extLst>
              <a:ext uri="{FF2B5EF4-FFF2-40B4-BE49-F238E27FC236}">
                <a16:creationId xmlns:a16="http://schemas.microsoft.com/office/drawing/2014/main" xmlns="" id="{F4C2A252-F3F6-C595-D925-3D158318BDA3}"/>
              </a:ext>
            </a:extLst>
          </p:cNvPr>
          <p:cNvSpPr txBox="1"/>
          <p:nvPr/>
        </p:nvSpPr>
        <p:spPr>
          <a:xfrm>
            <a:off x="1601957" y="2540951"/>
            <a:ext cx="6394377" cy="369332"/>
          </a:xfrm>
          <a:prstGeom prst="rect">
            <a:avLst/>
          </a:prstGeom>
          <a:noFill/>
        </p:spPr>
        <p:txBody>
          <a:bodyPr wrap="square" rtlCol="0">
            <a:spAutoFit/>
          </a:bodyPr>
          <a:lstStyle/>
          <a:p>
            <a:r>
              <a:rPr lang="en-IN" dirty="0">
                <a:highlight>
                  <a:srgbClr val="000000"/>
                </a:highlight>
                <a:hlinkClick r:id="rId4">
                  <a:extLst>
                    <a:ext uri="{A12FA001-AC4F-418D-AE19-62706E023703}">
                      <ahyp:hlinkClr xmlns:ahyp="http://schemas.microsoft.com/office/drawing/2018/hyperlinkcolor" xmlns="" val="tx"/>
                    </a:ext>
                  </a:extLst>
                </a:hlinkClick>
              </a:rPr>
              <a:t>https://github.com/ashashet/Data-Science-Project</a:t>
            </a:r>
            <a:endParaRPr lang="en-IN" dirty="0">
              <a:highlight>
                <a:srgbClr val="000000"/>
              </a:highlight>
            </a:endParaRPr>
          </a:p>
        </p:txBody>
      </p:sp>
      <p:sp>
        <p:nvSpPr>
          <p:cNvPr id="7" name="TextBox 6">
            <a:extLst>
              <a:ext uri="{FF2B5EF4-FFF2-40B4-BE49-F238E27FC236}">
                <a16:creationId xmlns:a16="http://schemas.microsoft.com/office/drawing/2014/main" xmlns="" id="{2E3D24E6-F064-68EE-BD76-2675CDFCA14C}"/>
              </a:ext>
            </a:extLst>
          </p:cNvPr>
          <p:cNvSpPr txBox="1"/>
          <p:nvPr/>
        </p:nvSpPr>
        <p:spPr>
          <a:xfrm>
            <a:off x="803289" y="1718662"/>
            <a:ext cx="2106667" cy="523220"/>
          </a:xfrm>
          <a:prstGeom prst="rect">
            <a:avLst/>
          </a:prstGeom>
          <a:noFill/>
        </p:spPr>
        <p:txBody>
          <a:bodyPr wrap="none" rtlCol="0">
            <a:spAutoFit/>
          </a:bodyPr>
          <a:lstStyle/>
          <a:p>
            <a:r>
              <a:rPr lang="en-US" sz="2800" b="1" u="sng" dirty="0">
                <a:solidFill>
                  <a:schemeClr val="bg1"/>
                </a:solidFill>
              </a:rPr>
              <a:t>Git Hub Link:</a:t>
            </a:r>
            <a:endParaRPr lang="en-IN" sz="2800" b="1" u="sng" dirty="0">
              <a:solidFill>
                <a:schemeClr val="bg1"/>
              </a:solidFill>
            </a:endParaRPr>
          </a:p>
        </p:txBody>
      </p:sp>
      <p:sp>
        <p:nvSpPr>
          <p:cNvPr id="9" name="TextBox 8">
            <a:extLst>
              <a:ext uri="{FF2B5EF4-FFF2-40B4-BE49-F238E27FC236}">
                <a16:creationId xmlns:a16="http://schemas.microsoft.com/office/drawing/2014/main" xmlns="" id="{4AD4DB68-1242-3DD4-0EF7-B58E5ACAF144}"/>
              </a:ext>
            </a:extLst>
          </p:cNvPr>
          <p:cNvSpPr txBox="1"/>
          <p:nvPr/>
        </p:nvSpPr>
        <p:spPr>
          <a:xfrm>
            <a:off x="1601957" y="4365275"/>
            <a:ext cx="8366369" cy="369332"/>
          </a:xfrm>
          <a:prstGeom prst="rect">
            <a:avLst/>
          </a:prstGeom>
          <a:noFill/>
        </p:spPr>
        <p:txBody>
          <a:bodyPr wrap="square">
            <a:spAutoFit/>
          </a:bodyPr>
          <a:lstStyle/>
          <a:p>
            <a:r>
              <a:rPr lang="en-IN" dirty="0">
                <a:solidFill>
                  <a:schemeClr val="bg1"/>
                </a:solidFill>
                <a:highlight>
                  <a:srgbClr val="000000"/>
                </a:highlight>
                <a:hlinkClick r:id="rId5"/>
              </a:rPr>
              <a:t>https://www.coursera.org/professional-certificates/ibm-data-science</a:t>
            </a:r>
            <a:endParaRPr lang="en-IN" dirty="0">
              <a:solidFill>
                <a:schemeClr val="bg1"/>
              </a:solidFill>
              <a:highlight>
                <a:srgbClr val="000000"/>
              </a:highlight>
            </a:endParaRPr>
          </a:p>
        </p:txBody>
      </p:sp>
      <p:sp>
        <p:nvSpPr>
          <p:cNvPr id="11" name="TextBox 10">
            <a:extLst>
              <a:ext uri="{FF2B5EF4-FFF2-40B4-BE49-F238E27FC236}">
                <a16:creationId xmlns:a16="http://schemas.microsoft.com/office/drawing/2014/main" xmlns="" id="{B3A3EF09-92BF-C58D-9F75-1411C124A1C9}"/>
              </a:ext>
            </a:extLst>
          </p:cNvPr>
          <p:cNvSpPr txBox="1"/>
          <p:nvPr/>
        </p:nvSpPr>
        <p:spPr>
          <a:xfrm>
            <a:off x="803289" y="3587184"/>
            <a:ext cx="6162868" cy="523220"/>
          </a:xfrm>
          <a:prstGeom prst="rect">
            <a:avLst/>
          </a:prstGeom>
          <a:noFill/>
        </p:spPr>
        <p:txBody>
          <a:bodyPr wrap="square">
            <a:spAutoFit/>
          </a:bodyPr>
          <a:lstStyle/>
          <a:p>
            <a:r>
              <a:rPr lang="en-US" sz="2800" b="1" u="sng" dirty="0" err="1">
                <a:solidFill>
                  <a:schemeClr val="bg1"/>
                </a:solidFill>
              </a:rPr>
              <a:t>Coursea</a:t>
            </a:r>
            <a:r>
              <a:rPr lang="en-US" sz="2800" b="1" u="sng" dirty="0">
                <a:solidFill>
                  <a:schemeClr val="bg1"/>
                </a:solidFill>
              </a:rPr>
              <a:t>:</a:t>
            </a:r>
            <a:endParaRPr lang="en-IN" sz="2800" b="1" u="sng" dirty="0">
              <a:solidFill>
                <a:schemeClr val="bg1"/>
              </a:solidFill>
            </a:endParaRPr>
          </a:p>
        </p:txBody>
      </p:sp>
    </p:spTree>
    <p:extLst>
      <p:ext uri="{BB962C8B-B14F-4D97-AF65-F5344CB8AC3E}">
        <p14:creationId xmlns:p14="http://schemas.microsoft.com/office/powerpoint/2010/main" val="308834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ocket coming out of the clouds&#10;&#10;Description automatically generated">
            <a:extLst>
              <a:ext uri="{FF2B5EF4-FFF2-40B4-BE49-F238E27FC236}">
                <a16:creationId xmlns:a16="http://schemas.microsoft.com/office/drawing/2014/main" xmlns="" id="{41E6B610-C955-AB3E-5B9F-C01ED4E9BE73}"/>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3E968202-CF23-33AE-34C2-C7D8949C89E6}"/>
              </a:ext>
            </a:extLst>
          </p:cNvPr>
          <p:cNvSpPr txBox="1"/>
          <p:nvPr/>
        </p:nvSpPr>
        <p:spPr>
          <a:xfrm>
            <a:off x="590939" y="497654"/>
            <a:ext cx="11010122" cy="6063198"/>
          </a:xfrm>
          <a:prstGeom prst="rect">
            <a:avLst/>
          </a:prstGeom>
          <a:noFill/>
        </p:spPr>
        <p:txBody>
          <a:bodyPr wrap="square">
            <a:spAutoFit/>
          </a:bodyPr>
          <a:lstStyle/>
          <a:p>
            <a:r>
              <a:rPr lang="en-GB" sz="2800" b="1" u="sng" dirty="0">
                <a:solidFill>
                  <a:srgbClr val="002060"/>
                </a:solidFill>
                <a:latin typeface="+mj-lt"/>
                <a:ea typeface="+mn-lt"/>
                <a:cs typeface="+mn-lt"/>
              </a:rPr>
              <a:t>Project Description:</a:t>
            </a:r>
          </a:p>
          <a:p>
            <a:endParaRPr lang="en-GB" sz="2000" b="1" u="sng" dirty="0">
              <a:solidFill>
                <a:schemeClr val="bg1"/>
              </a:solidFill>
              <a:latin typeface="IBM Plex Sans Text"/>
              <a:ea typeface="+mn-lt"/>
              <a:cs typeface="+mn-lt"/>
            </a:endParaRPr>
          </a:p>
          <a:p>
            <a:r>
              <a:rPr lang="en-GB" sz="2000" b="1" dirty="0">
                <a:solidFill>
                  <a:schemeClr val="bg1"/>
                </a:solidFill>
                <a:latin typeface="IBM Plex Sans Text"/>
                <a:ea typeface="+mn-lt"/>
                <a:cs typeface="+mn-lt"/>
              </a:rPr>
              <a:t>         </a:t>
            </a:r>
            <a:r>
              <a:rPr lang="en-GB" sz="2000" b="1" dirty="0">
                <a:latin typeface="IBM Plex Sans Text"/>
                <a:ea typeface="+mn-lt"/>
                <a:cs typeface="+mn-lt"/>
              </a:rPr>
              <a:t>In the burgeoning era of commercial space travel, companies like SpaceX are revolutionizing accessibility to outer space. SpaceX has emerged as a frontrunner with its cost-effective Falcon  9 rocket launches, priced at approximately $62 million,  a fraction of the cost compared to other providers. A key driver of this affordability is SpaceX's ability to successfully land and reuse the first stage of the rocket.</a:t>
            </a:r>
            <a:endParaRPr lang="en-GB" sz="2000" b="1" dirty="0"/>
          </a:p>
          <a:p>
            <a:endParaRPr lang="en-GB" sz="2000" b="1" dirty="0"/>
          </a:p>
          <a:p>
            <a:r>
              <a:rPr lang="en-GB" sz="2000" b="1" dirty="0"/>
              <a:t>         This project endeavours to harness predictive analytics to forecast the likelihood of a successful landing for the Falcon 9 first stage. By analysing historical data encompassing various parameters such as flight trajectory, atmospheric conditions, and technical performance, our objective is to develop a predictive model capable of estimating the probability of a successful landing.</a:t>
            </a:r>
          </a:p>
          <a:p>
            <a:endParaRPr lang="en-GB" sz="2000" b="1" dirty="0"/>
          </a:p>
          <a:p>
            <a:r>
              <a:rPr lang="en-US" sz="2000" b="1" dirty="0"/>
              <a:t>• Problems you want to find answers </a:t>
            </a:r>
          </a:p>
          <a:p>
            <a:r>
              <a:rPr lang="en-US" sz="2000" b="1" dirty="0"/>
              <a:t>        Correlations between each rocket variables and successful landing rate </a:t>
            </a:r>
          </a:p>
          <a:p>
            <a:r>
              <a:rPr lang="en-US" sz="2000" b="1" dirty="0"/>
              <a:t>        Conditions to get the best results and ensure the best successful landing rate </a:t>
            </a:r>
          </a:p>
          <a:p>
            <a:endParaRPr lang="en-GB" sz="2000" b="1" dirty="0"/>
          </a:p>
          <a:p>
            <a:r>
              <a:rPr lang="en-GB" sz="2000" b="1" dirty="0"/>
              <a:t>           </a:t>
            </a:r>
            <a:r>
              <a:rPr lang="en-GB" sz="2000" b="1" u="sng" dirty="0"/>
              <a:t> This project will predict if the SpaceX Falcon 9 first stage will land successfully</a:t>
            </a:r>
          </a:p>
        </p:txBody>
      </p:sp>
    </p:spTree>
    <p:extLst>
      <p:ext uri="{BB962C8B-B14F-4D97-AF65-F5344CB8AC3E}">
        <p14:creationId xmlns:p14="http://schemas.microsoft.com/office/powerpoint/2010/main" val="275671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outdoor, sky, fountain, rainbow&#10;&#10;Description automatically generated">
            <a:extLst>
              <a:ext uri="{FF2B5EF4-FFF2-40B4-BE49-F238E27FC236}">
                <a16:creationId xmlns:a16="http://schemas.microsoft.com/office/drawing/2014/main" xmlns="" id="{FBF61D18-5FB7-97AC-9416-2A72CD9A48FF}"/>
              </a:ext>
            </a:extLst>
          </p:cNvPr>
          <p:cNvPicPr>
            <a:picLocks noGrp="1" noChangeAspect="1"/>
          </p:cNvPicPr>
          <p:nvPr/>
        </p:nvPicPr>
        <p:blipFill>
          <a:blip r:embed="rId2">
            <a:extLst>
              <a:ext uri="{28A0092B-C50C-407E-A947-70E740481C1C}">
                <a14:useLocalDpi xmlns:a14="http://schemas.microsoft.com/office/drawing/2010/main" val="0"/>
              </a:ext>
            </a:extLst>
          </a:blip>
          <a:srcRect l="16528" r="16528"/>
          <a:stretch>
            <a:fillRect/>
          </a:stretch>
        </p:blipFill>
        <p:spPr>
          <a:xfrm>
            <a:off x="-88900" y="0"/>
            <a:ext cx="12280900" cy="6858000"/>
          </a:xfrm>
          <a:prstGeom prst="rect">
            <a:avLst/>
          </a:prstGeom>
          <a:solidFill>
            <a:schemeClr val="bg2">
              <a:lumMod val="90000"/>
            </a:schemeClr>
          </a:solidFill>
        </p:spPr>
      </p:pic>
      <p:sp>
        <p:nvSpPr>
          <p:cNvPr id="4" name="TextBox 3">
            <a:extLst>
              <a:ext uri="{FF2B5EF4-FFF2-40B4-BE49-F238E27FC236}">
                <a16:creationId xmlns:a16="http://schemas.microsoft.com/office/drawing/2014/main" xmlns="" id="{7BF65A45-A887-6F4B-A617-E40820B91FEC}"/>
              </a:ext>
            </a:extLst>
          </p:cNvPr>
          <p:cNvSpPr txBox="1"/>
          <p:nvPr/>
        </p:nvSpPr>
        <p:spPr>
          <a:xfrm>
            <a:off x="3799893" y="2844225"/>
            <a:ext cx="6218852" cy="769441"/>
          </a:xfrm>
          <a:prstGeom prst="rect">
            <a:avLst/>
          </a:prstGeom>
          <a:noFill/>
        </p:spPr>
        <p:txBody>
          <a:bodyPr wrap="square">
            <a:spAutoFit/>
          </a:bodyPr>
          <a:lstStyle/>
          <a:p>
            <a:r>
              <a:rPr lang="en-US" sz="4400" b="1" u="sng" dirty="0">
                <a:solidFill>
                  <a:schemeClr val="bg1"/>
                </a:solidFill>
                <a:latin typeface="Times New Roman" panose="02020603050405020304" pitchFamily="18" charset="0"/>
                <a:cs typeface="Times New Roman" panose="02020603050405020304" pitchFamily="18" charset="0"/>
              </a:rPr>
              <a:t>METHODOLOGY</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734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cket coming out of the clouds&#10;&#10;Description automatically generated">
            <a:extLst>
              <a:ext uri="{FF2B5EF4-FFF2-40B4-BE49-F238E27FC236}">
                <a16:creationId xmlns:a16="http://schemas.microsoft.com/office/drawing/2014/main" xmlns="" id="{B0849F72-D266-6BD8-753E-4C7E7F4ED7AE}"/>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4" name="TextBox 3">
            <a:extLst>
              <a:ext uri="{FF2B5EF4-FFF2-40B4-BE49-F238E27FC236}">
                <a16:creationId xmlns:a16="http://schemas.microsoft.com/office/drawing/2014/main" xmlns="" id="{30D569B4-9649-781C-B059-A338BCEAE70B}"/>
              </a:ext>
            </a:extLst>
          </p:cNvPr>
          <p:cNvSpPr txBox="1"/>
          <p:nvPr/>
        </p:nvSpPr>
        <p:spPr>
          <a:xfrm>
            <a:off x="690465" y="806154"/>
            <a:ext cx="11168743" cy="6186309"/>
          </a:xfrm>
          <a:prstGeom prst="rect">
            <a:avLst/>
          </a:prstGeom>
          <a:noFill/>
        </p:spPr>
        <p:txBody>
          <a:bodyPr wrap="square">
            <a:spAutoFit/>
          </a:bodyPr>
          <a:lstStyle/>
          <a:p>
            <a:pPr marL="457200" indent="-457200">
              <a:lnSpc>
                <a:spcPct val="150000"/>
              </a:lnSpc>
              <a:buAutoNum type="arabicPeriod"/>
            </a:pPr>
            <a:r>
              <a:rPr lang="en-US" sz="2400" b="1" dirty="0">
                <a:solidFill>
                  <a:srgbClr val="002060"/>
                </a:solidFill>
                <a:latin typeface="+mj-lt"/>
                <a:cs typeface="Times New Roman" pitchFamily="18" charset="0"/>
              </a:rPr>
              <a:t>Data Collection</a:t>
            </a:r>
          </a:p>
          <a:p>
            <a:pPr marL="0" indent="0">
              <a:lnSpc>
                <a:spcPct val="150000"/>
              </a:lnSpc>
              <a:buNone/>
            </a:pPr>
            <a:r>
              <a:rPr lang="en-US" sz="2400" b="1" dirty="0">
                <a:solidFill>
                  <a:schemeClr val="bg1"/>
                </a:solidFill>
                <a:latin typeface="+mj-lt"/>
              </a:rPr>
              <a:t>   </a:t>
            </a:r>
            <a:r>
              <a:rPr lang="en-US" sz="2400" b="1" dirty="0">
                <a:latin typeface="+mj-lt"/>
              </a:rPr>
              <a:t>    </a:t>
            </a:r>
            <a:r>
              <a:rPr lang="en-US" sz="2000" b="1" dirty="0">
                <a:latin typeface="+mj-lt"/>
              </a:rPr>
              <a:t>Data was collected using SpaceX API and web scrapping from Wikipedia.</a:t>
            </a:r>
          </a:p>
          <a:p>
            <a:pPr>
              <a:lnSpc>
                <a:spcPct val="150000"/>
              </a:lnSpc>
            </a:pPr>
            <a:r>
              <a:rPr lang="en-US" sz="2400" b="1" dirty="0">
                <a:solidFill>
                  <a:srgbClr val="002060"/>
                </a:solidFill>
                <a:latin typeface="+mj-lt"/>
                <a:cs typeface="Times New Roman" pitchFamily="18" charset="0"/>
              </a:rPr>
              <a:t>2.   Data Wrangling</a:t>
            </a:r>
          </a:p>
          <a:p>
            <a:pPr>
              <a:lnSpc>
                <a:spcPct val="150000"/>
              </a:lnSpc>
            </a:pPr>
            <a:r>
              <a:rPr lang="en-US" sz="2400" b="1" dirty="0">
                <a:solidFill>
                  <a:schemeClr val="bg1"/>
                </a:solidFill>
                <a:latin typeface="+mj-lt"/>
              </a:rPr>
              <a:t>   </a:t>
            </a:r>
            <a:r>
              <a:rPr lang="en-US" sz="2400" b="1" dirty="0">
                <a:latin typeface="+mj-lt"/>
              </a:rPr>
              <a:t>    </a:t>
            </a:r>
            <a:r>
              <a:rPr lang="en-US" sz="2000" b="1" dirty="0">
                <a:latin typeface="+mj-lt"/>
              </a:rPr>
              <a:t>Classifying true landings as successful and unsuccessful</a:t>
            </a:r>
          </a:p>
          <a:p>
            <a:pPr indent="0">
              <a:lnSpc>
                <a:spcPct val="150000"/>
              </a:lnSpc>
              <a:buNone/>
            </a:pPr>
            <a:r>
              <a:rPr lang="en-US" sz="2400" b="1" dirty="0">
                <a:solidFill>
                  <a:srgbClr val="002060"/>
                </a:solidFill>
                <a:latin typeface="+mj-lt"/>
                <a:cs typeface="Times New Roman" pitchFamily="18" charset="0"/>
              </a:rPr>
              <a:t>3.   Perform Exploratory Data Analysis(EDA) using visualization and SQL</a:t>
            </a:r>
          </a:p>
          <a:p>
            <a:pPr marL="0" indent="0">
              <a:lnSpc>
                <a:spcPct val="150000"/>
              </a:lnSpc>
              <a:buNone/>
            </a:pPr>
            <a:r>
              <a:rPr lang="en-US" sz="2400" b="1" dirty="0">
                <a:solidFill>
                  <a:srgbClr val="002060"/>
                </a:solidFill>
                <a:latin typeface="+mj-lt"/>
                <a:cs typeface="Times New Roman" pitchFamily="18" charset="0"/>
              </a:rPr>
              <a:t>4.   Perform Interactive Visual Analytics using Folium and </a:t>
            </a:r>
            <a:r>
              <a:rPr lang="en-US" sz="2400" b="1" dirty="0" err="1">
                <a:solidFill>
                  <a:srgbClr val="002060"/>
                </a:solidFill>
                <a:latin typeface="+mj-lt"/>
                <a:cs typeface="Times New Roman" pitchFamily="18" charset="0"/>
              </a:rPr>
              <a:t>Plotly</a:t>
            </a:r>
            <a:r>
              <a:rPr lang="en-US" sz="2400" b="1" dirty="0">
                <a:solidFill>
                  <a:srgbClr val="002060"/>
                </a:solidFill>
                <a:latin typeface="+mj-lt"/>
                <a:cs typeface="Times New Roman" pitchFamily="18" charset="0"/>
              </a:rPr>
              <a:t> Dash.</a:t>
            </a:r>
          </a:p>
          <a:p>
            <a:pPr>
              <a:lnSpc>
                <a:spcPct val="150000"/>
              </a:lnSpc>
            </a:pPr>
            <a:r>
              <a:rPr lang="en-US" sz="2400" b="1" dirty="0">
                <a:solidFill>
                  <a:srgbClr val="002060"/>
                </a:solidFill>
                <a:latin typeface="+mj-lt"/>
                <a:cs typeface="Times New Roman" pitchFamily="18" charset="0"/>
              </a:rPr>
              <a:t>5.   Perform Predictive Analysis using Classification Models.</a:t>
            </a:r>
          </a:p>
          <a:p>
            <a:pPr indent="0">
              <a:lnSpc>
                <a:spcPct val="150000"/>
              </a:lnSpc>
              <a:buNone/>
            </a:pPr>
            <a:r>
              <a:rPr lang="en-US" sz="2400" b="1" dirty="0">
                <a:solidFill>
                  <a:schemeClr val="bg1"/>
                </a:solidFill>
                <a:latin typeface="+mj-lt"/>
              </a:rPr>
              <a:t>   </a:t>
            </a:r>
            <a:r>
              <a:rPr lang="en-US" sz="2000" b="1" dirty="0">
                <a:latin typeface="+mj-lt"/>
              </a:rPr>
              <a:t>   Find best Hyperparameter to SVM, Classification Trees and Logistics Regression.</a:t>
            </a:r>
          </a:p>
          <a:p>
            <a:pPr marL="0" indent="0">
              <a:lnSpc>
                <a:spcPct val="150000"/>
              </a:lnSpc>
              <a:buNone/>
            </a:pPr>
            <a:endParaRPr lang="en-US" sz="2400" b="1" dirty="0">
              <a:solidFill>
                <a:srgbClr val="FFFFFF"/>
              </a:solidFill>
              <a:latin typeface="+mj-lt"/>
            </a:endParaRPr>
          </a:p>
          <a:p>
            <a:pPr marL="0" indent="0">
              <a:lnSpc>
                <a:spcPct val="150000"/>
              </a:lnSpc>
              <a:buNone/>
            </a:pPr>
            <a:endParaRPr lang="en-US" sz="2400" b="1" dirty="0">
              <a:solidFill>
                <a:srgbClr val="FFFFFF"/>
              </a:solidFill>
              <a:latin typeface="+mj-lt"/>
            </a:endParaRPr>
          </a:p>
          <a:p>
            <a:pPr marL="457200" indent="-457200">
              <a:lnSpc>
                <a:spcPct val="150000"/>
              </a:lnSpc>
              <a:buAutoNum type="arabicPeriod"/>
            </a:pPr>
            <a:endParaRPr lang="en-US" sz="2400" b="1" dirty="0">
              <a:latin typeface="+mj-lt"/>
            </a:endParaRPr>
          </a:p>
        </p:txBody>
      </p:sp>
    </p:spTree>
    <p:extLst>
      <p:ext uri="{BB962C8B-B14F-4D97-AF65-F5344CB8AC3E}">
        <p14:creationId xmlns:p14="http://schemas.microsoft.com/office/powerpoint/2010/main" val="1881219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cket coming out of the clouds&#10;&#10;Description automatically generated">
            <a:extLst>
              <a:ext uri="{FF2B5EF4-FFF2-40B4-BE49-F238E27FC236}">
                <a16:creationId xmlns:a16="http://schemas.microsoft.com/office/drawing/2014/main" xmlns="" id="{9E7BE863-BFC8-8D19-A3E0-5A670DDC8CE0}"/>
              </a:ext>
            </a:extLst>
          </p:cNvPr>
          <p:cNvPicPr>
            <a:picLocks noChangeAspect="1"/>
          </p:cNvPicPr>
          <p:nvPr/>
        </p:nvPicPr>
        <p:blipFill rotWithShape="1">
          <a:blip r:embed="rId2">
            <a:alphaModFix amt="81000"/>
            <a:extLst>
              <a:ext uri="{BEBA8EAE-BF5A-486C-A8C5-ECC9F3942E4B}">
                <a14:imgProps xmlns:a14="http://schemas.microsoft.com/office/drawing/2010/main">
                  <a14:imgLayer r:embed="rId3">
                    <a14:imgEffect>
                      <a14:brightnessContrast bright="20000" contrast="-20000"/>
                    </a14:imgEffect>
                  </a14:imgLayer>
                </a14:imgProps>
              </a:ext>
            </a:extLst>
          </a:blip>
          <a:srcRect l="-94" t="-1452" r="17407" b="17452"/>
          <a:stretch/>
        </p:blipFill>
        <p:spPr>
          <a:xfrm>
            <a:off x="0" y="-115512"/>
            <a:ext cx="12181523" cy="6973512"/>
          </a:xfrm>
          <a:prstGeom prst="rect">
            <a:avLst/>
          </a:prstGeom>
        </p:spPr>
      </p:pic>
      <p:sp>
        <p:nvSpPr>
          <p:cNvPr id="3" name="TextBox 2">
            <a:extLst>
              <a:ext uri="{FF2B5EF4-FFF2-40B4-BE49-F238E27FC236}">
                <a16:creationId xmlns:a16="http://schemas.microsoft.com/office/drawing/2014/main" xmlns="" id="{C8815203-4CD2-0202-05EC-89D33983B920}"/>
              </a:ext>
            </a:extLst>
          </p:cNvPr>
          <p:cNvSpPr txBox="1"/>
          <p:nvPr/>
        </p:nvSpPr>
        <p:spPr>
          <a:xfrm>
            <a:off x="602316" y="538955"/>
            <a:ext cx="63873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4000" b="1" u="sng" dirty="0">
                <a:solidFill>
                  <a:srgbClr val="002060"/>
                </a:solidFill>
                <a:latin typeface="Times New Roman" pitchFamily="18" charset="0"/>
                <a:cs typeface="Times New Roman" pitchFamily="18" charset="0"/>
              </a:rPr>
              <a:t>Data collection</a:t>
            </a:r>
            <a:endParaRPr lang="en-US" sz="2800" b="1" dirty="0">
              <a:solidFill>
                <a:srgbClr val="002060"/>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xmlns="" id="{8DE6DD5E-6DF1-FDE7-BFA5-6E55E377D760}"/>
              </a:ext>
            </a:extLst>
          </p:cNvPr>
          <p:cNvSpPr txBox="1"/>
          <p:nvPr/>
        </p:nvSpPr>
        <p:spPr>
          <a:xfrm>
            <a:off x="602316" y="1355912"/>
            <a:ext cx="10981763"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dirty="0">
                <a:latin typeface="+mj-lt"/>
                <a:ea typeface="+mn-lt"/>
                <a:cs typeface="+mn-lt"/>
              </a:rPr>
              <a:t>Data collection process involved a combination of API requests from SpaceX public API and web scraping data from a table in SpaceX’s Wikipedia.</a:t>
            </a:r>
            <a:endParaRPr lang="en-US" sz="2000" b="1" dirty="0">
              <a:latin typeface="+mj-lt"/>
            </a:endParaRPr>
          </a:p>
          <a:p>
            <a:endParaRPr lang="en-GB" sz="2000" b="1" dirty="0">
              <a:solidFill>
                <a:schemeClr val="bg1"/>
              </a:solidFill>
              <a:latin typeface="+mj-lt"/>
              <a:ea typeface="+mn-lt"/>
              <a:cs typeface="+mn-lt"/>
            </a:endParaRPr>
          </a:p>
          <a:p>
            <a:pPr marL="285750" indent="-285750">
              <a:buFont typeface="Arial"/>
              <a:buChar char="•"/>
            </a:pPr>
            <a:r>
              <a:rPr lang="en-GB" sz="2000" b="1" dirty="0">
                <a:solidFill>
                  <a:srgbClr val="002060"/>
                </a:solidFill>
                <a:latin typeface="+mj-lt"/>
                <a:ea typeface="+mn-lt"/>
                <a:cs typeface="+mn-lt"/>
              </a:rPr>
              <a:t>SpaceX API Data Columns:</a:t>
            </a:r>
            <a:endParaRPr lang="en-GB" sz="2000" b="1" dirty="0">
              <a:solidFill>
                <a:srgbClr val="002060"/>
              </a:solidFill>
              <a:latin typeface="+mj-lt"/>
            </a:endParaRPr>
          </a:p>
          <a:p>
            <a:endParaRPr lang="en-GB" sz="2000" b="1" dirty="0">
              <a:solidFill>
                <a:schemeClr val="bg1"/>
              </a:solidFill>
              <a:latin typeface="+mj-lt"/>
              <a:ea typeface="+mn-lt"/>
              <a:cs typeface="+mn-lt"/>
            </a:endParaRPr>
          </a:p>
          <a:p>
            <a:r>
              <a:rPr lang="en-GB" sz="2000" b="1" dirty="0">
                <a:latin typeface="+mj-lt"/>
                <a:ea typeface="+mn-lt"/>
                <a:cs typeface="+mn-lt"/>
              </a:rPr>
              <a:t>Flight Number data, Booster Version, Payload Mass, Orbit, Launch Site, Outcome, Flights, Grid fins, Reused, Legs, Landing  Pad, Block, Reused Count, Serial, Longitude, Latitude.</a:t>
            </a:r>
          </a:p>
          <a:p>
            <a:endParaRPr lang="en-GB" sz="2000" b="1" dirty="0">
              <a:latin typeface="+mj-lt"/>
              <a:ea typeface="+mn-lt"/>
              <a:cs typeface="+mn-lt"/>
            </a:endParaRPr>
          </a:p>
          <a:p>
            <a:pPr marL="285750" indent="-285750">
              <a:buFont typeface="Arial"/>
              <a:buChar char="•"/>
            </a:pPr>
            <a:r>
              <a:rPr lang="en-GB" sz="2000" b="1" dirty="0">
                <a:solidFill>
                  <a:srgbClr val="002060"/>
                </a:solidFill>
                <a:latin typeface="+mj-lt"/>
                <a:ea typeface="+mn-lt"/>
                <a:cs typeface="+mn-lt"/>
              </a:rPr>
              <a:t>Wikipedia Web Scrape Data Columns:</a:t>
            </a:r>
            <a:endParaRPr lang="en-GB" sz="2000" b="1" dirty="0">
              <a:solidFill>
                <a:srgbClr val="002060"/>
              </a:solidFill>
              <a:latin typeface="+mj-lt"/>
            </a:endParaRPr>
          </a:p>
          <a:p>
            <a:endParaRPr lang="en-GB" sz="2000" b="1" dirty="0">
              <a:solidFill>
                <a:schemeClr val="bg1"/>
              </a:solidFill>
              <a:latin typeface="+mj-lt"/>
              <a:ea typeface="+mn-lt"/>
              <a:cs typeface="+mn-lt"/>
            </a:endParaRPr>
          </a:p>
          <a:p>
            <a:r>
              <a:rPr lang="en-GB" sz="2000" b="1" dirty="0">
                <a:latin typeface="+mj-lt"/>
                <a:ea typeface="+mn-lt"/>
                <a:cs typeface="+mn-lt"/>
              </a:rPr>
              <a:t>Flight No, Launch Site, Payload, Payload Mass, Orbit, Customer, Launch Outcome, Version Booster, Booster Landing , Date, Time.</a:t>
            </a:r>
          </a:p>
          <a:p>
            <a:endParaRPr lang="en-GB" b="1" dirty="0">
              <a:latin typeface="+mj-lt"/>
            </a:endParaRPr>
          </a:p>
        </p:txBody>
      </p:sp>
    </p:spTree>
    <p:extLst>
      <p:ext uri="{BB962C8B-B14F-4D97-AF65-F5344CB8AC3E}">
        <p14:creationId xmlns:p14="http://schemas.microsoft.com/office/powerpoint/2010/main" val="2714610754"/>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155be751-a274-42e8-93fb-f39d3b9bccc8"/>
    <ds:schemaRef ds:uri="http://purl.org/dc/elements/1.1/"/>
    <ds:schemaRef ds:uri="http://schemas.microsoft.com/office/infopath/2007/PartnerControl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725</TotalTime>
  <Words>2690</Words>
  <Application>Microsoft Office PowerPoint</Application>
  <PresentationFormat>Custom</PresentationFormat>
  <Paragraphs>391</Paragraphs>
  <Slides>54</Slides>
  <Notes>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SLIDE_TEMPLATE_skill_network</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SpaceX API</vt:lpstr>
      <vt:lpstr>PowerPoint Presentation</vt:lpstr>
      <vt:lpstr>PowerPoint Presentation</vt:lpstr>
      <vt:lpstr>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HP</cp:lastModifiedBy>
  <cp:revision>26</cp:revision>
  <dcterms:created xsi:type="dcterms:W3CDTF">2020-10-28T18:29:43Z</dcterms:created>
  <dcterms:modified xsi:type="dcterms:W3CDTF">2024-05-31T12:48:08Z</dcterms:modified>
</cp:coreProperties>
</file>